
<file path=[Content_Types].xml><?xml version="1.0" encoding="utf-8"?>
<Types xmlns="http://schemas.openxmlformats.org/package/2006/content-types">
  <Default Extension="wav" ContentType="audio/x-wav"/>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sldIdLst>
    <p:sldId id="256" r:id="rId3"/>
    <p:sldId id="257" r:id="rId4"/>
    <p:sldId id="261" r:id="rId5"/>
    <p:sldId id="258" r:id="rId7"/>
    <p:sldId id="396" r:id="rId8"/>
    <p:sldId id="399" r:id="rId9"/>
    <p:sldId id="398" r:id="rId10"/>
    <p:sldId id="397" r:id="rId11"/>
    <p:sldId id="273" r:id="rId12"/>
    <p:sldId id="395" r:id="rId13"/>
    <p:sldId id="394" r:id="rId14"/>
    <p:sldId id="285" r:id="rId15"/>
    <p:sldId id="393" r:id="rId16"/>
    <p:sldId id="392" r:id="rId17"/>
    <p:sldId id="391" r:id="rId18"/>
    <p:sldId id="390" r:id="rId19"/>
    <p:sldId id="389" r:id="rId20"/>
    <p:sldId id="286" r:id="rId21"/>
    <p:sldId id="297" r:id="rId22"/>
    <p:sldId id="287" r:id="rId23"/>
    <p:sldId id="388" r:id="rId24"/>
    <p:sldId id="387" r:id="rId25"/>
    <p:sldId id="386" r:id="rId26"/>
    <p:sldId id="376" r:id="rId27"/>
    <p:sldId id="385" r:id="rId28"/>
    <p:sldId id="384" r:id="rId29"/>
    <p:sldId id="383" r:id="rId30"/>
    <p:sldId id="382" r:id="rId31"/>
    <p:sldId id="381" r:id="rId32"/>
    <p:sldId id="380" r:id="rId33"/>
    <p:sldId id="379" r:id="rId34"/>
    <p:sldId id="378" r:id="rId35"/>
    <p:sldId id="377" r:id="rId36"/>
    <p:sldId id="375" r:id="rId37"/>
    <p:sldId id="434" r:id="rId38"/>
    <p:sldId id="436" r:id="rId39"/>
    <p:sldId id="437" r:id="rId40"/>
    <p:sldId id="438" r:id="rId41"/>
    <p:sldId id="267" r:id="rId42"/>
    <p:sldId id="268" r:id="rId43"/>
    <p:sldId id="269" r:id="rId44"/>
    <p:sldId id="270" r:id="rId45"/>
    <p:sldId id="271" r:id="rId46"/>
    <p:sldId id="272" r:id="rId47"/>
  </p:sldIdLst>
  <p:sldSz cx="12192000" cy="6858000"/>
  <p:notesSz cx="6858000" cy="9144000"/>
  <p:embeddedFontLst>
    <p:embeddedFont>
      <p:font typeface="微软雅黑" panose="020B0503020204020204" charset="-122"/>
      <p:regular r:id="rId52"/>
    </p:embeddedFont>
    <p:embeddedFont>
      <p:font typeface="汉仪晓波折纸体简" panose="00020600040101010101" charset="-122"/>
      <p:regular r:id="rId53"/>
    </p:embeddedFont>
    <p:embeddedFont>
      <p:font typeface="思源黑体 CN Heavy" panose="020B0A00000000000000" charset="-122"/>
      <p:bold r:id="rId54"/>
    </p:embeddedFont>
    <p:embeddedFont>
      <p:font typeface="胡晓波男神体" panose="02010600030101010101" charset="-122"/>
      <p:regular r:id="rId55"/>
    </p:embeddedFont>
    <p:embeddedFont>
      <p:font typeface="苹方 常规" panose="020B0300000000000000" charset="-122"/>
      <p:regular r:id="rId56"/>
    </p:embeddedFont>
    <p:embeddedFont>
      <p:font typeface="苹方 特粗" panose="020B0800000000000000" charset="-122"/>
      <p:regular r:id="rId57"/>
    </p:embeddedFont>
    <p:embeddedFont>
      <p:font typeface="思源黑体 CN Medium" panose="020B0600000000000000" charset="-122"/>
      <p:regular r:id="rId58"/>
    </p:embeddedFont>
    <p:embeddedFont>
      <p:font typeface="Calibri" panose="020F0502020204030204" charset="0"/>
      <p:regular r:id="rId59"/>
      <p:bold r:id="rId60"/>
      <p:italic r:id="rId61"/>
      <p:boldItalic r:id="rId62"/>
    </p:embeddedFont>
  </p:embeddedFontLst>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g" initials="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694A4"/>
    <a:srgbClr val="FFFFFF"/>
    <a:srgbClr val="484AA2"/>
    <a:srgbClr val="A47B75"/>
    <a:srgbClr val="7B695B"/>
    <a:srgbClr val="965455"/>
    <a:srgbClr val="7A8C73"/>
    <a:srgbClr val="907DAB"/>
    <a:srgbClr val="0F0F0F"/>
    <a:srgbClr val="C9BC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319"/>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gs" Target="tags/tag70.xml"/><Relationship Id="rId62" Type="http://schemas.openxmlformats.org/officeDocument/2006/relationships/font" Target="fonts/font11.fntdata"/><Relationship Id="rId61" Type="http://schemas.openxmlformats.org/officeDocument/2006/relationships/font" Target="fonts/font10.fntdata"/><Relationship Id="rId60" Type="http://schemas.openxmlformats.org/officeDocument/2006/relationships/font" Target="fonts/font9.fntdata"/><Relationship Id="rId6" Type="http://schemas.openxmlformats.org/officeDocument/2006/relationships/notesMaster" Target="notesMasters/notesMaster1.xml"/><Relationship Id="rId59" Type="http://schemas.openxmlformats.org/officeDocument/2006/relationships/font" Target="fonts/font8.fntdata"/><Relationship Id="rId58" Type="http://schemas.openxmlformats.org/officeDocument/2006/relationships/font" Target="fonts/font7.fntdata"/><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1" name="文本占位符 10"/>
          <p:cNvSpPr>
            <a:spLocks noGrp="1"/>
          </p:cNvSpPr>
          <p:nvPr>
            <p:ph type="body" sz="quarter" idx="10" hasCustomPrompt="1"/>
          </p:nvPr>
        </p:nvSpPr>
        <p:spPr>
          <a:xfrm>
            <a:off x="948815" y="437703"/>
            <a:ext cx="4970462" cy="480131"/>
          </a:xfrm>
          <a:noFill/>
        </p:spPr>
        <p:txBody>
          <a:bodyPr wrap="square" rtlCol="0">
            <a:spAutoFit/>
          </a:bodyPr>
          <a:lstStyle>
            <a:lvl1pPr marL="0" indent="0">
              <a:buNone/>
              <a:defRPr lang="zh-CN" altLang="en-US" sz="2800" b="1" dirty="0" smtClean="0">
                <a:solidFill>
                  <a:schemeClr val="tx1">
                    <a:lumMod val="65000"/>
                    <a:lumOff val="35000"/>
                  </a:schemeClr>
                </a:solidFill>
                <a:latin typeface="微软雅黑" panose="020B0503020204020204" charset="-122"/>
                <a:ea typeface="微软雅黑" panose="020B0503020204020204" charset="-122"/>
              </a:defRPr>
            </a:lvl1pPr>
          </a:lstStyle>
          <a:p>
            <a:pPr marL="0" lvl="0"/>
            <a:r>
              <a:rPr lang="zh-CN" altLang="en-US" dirty="0"/>
              <a:t>编辑母版文本样式</a:t>
            </a:r>
            <a:endParaRPr lang="zh-CN" altLang="en-US" dirty="0"/>
          </a:p>
        </p:txBody>
      </p:sp>
      <p:sp>
        <p:nvSpPr>
          <p:cNvPr id="9" name="文本占位符 10"/>
          <p:cNvSpPr>
            <a:spLocks noGrp="1"/>
          </p:cNvSpPr>
          <p:nvPr>
            <p:ph type="body" sz="quarter" idx="11" hasCustomPrompt="1"/>
          </p:nvPr>
        </p:nvSpPr>
        <p:spPr>
          <a:xfrm>
            <a:off x="948815" y="250852"/>
            <a:ext cx="4970462" cy="258532"/>
          </a:xfrm>
          <a:noFill/>
        </p:spPr>
        <p:txBody>
          <a:bodyPr wrap="square" rtlCol="0">
            <a:spAutoFit/>
          </a:bodyPr>
          <a:lstStyle>
            <a:lvl1pPr marL="0" indent="0">
              <a:buNone/>
              <a:defRPr lang="zh-CN" altLang="en-US" sz="1200" b="0" dirty="0" smtClean="0">
                <a:solidFill>
                  <a:schemeClr val="tx1">
                    <a:lumMod val="65000"/>
                    <a:lumOff val="35000"/>
                  </a:schemeClr>
                </a:solidFill>
                <a:latin typeface="微软雅黑" panose="020B0503020204020204" charset="-122"/>
                <a:ea typeface="微软雅黑" panose="020B0503020204020204" charset="-122"/>
              </a:defRPr>
            </a:lvl1pPr>
          </a:lstStyle>
          <a:p>
            <a:pPr marL="0" lvl="0"/>
            <a:r>
              <a:rPr lang="zh-CN" altLang="en-US" dirty="0"/>
              <a:t>编辑母版文本样式</a:t>
            </a:r>
            <a:endParaRPr lang="zh-CN" altLang="en-US" dirty="0"/>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7665" y="498764"/>
            <a:ext cx="749200" cy="404567"/>
          </a:xfrm>
          <a:prstGeom prst="rect">
            <a:avLst/>
          </a:prstGeom>
        </p:spPr>
      </p:pic>
      <p:grpSp>
        <p:nvGrpSpPr>
          <p:cNvPr id="3" name="组合 2"/>
          <p:cNvGrpSpPr/>
          <p:nvPr userDrawn="1"/>
        </p:nvGrpSpPr>
        <p:grpSpPr>
          <a:xfrm>
            <a:off x="395154" y="413481"/>
            <a:ext cx="503494" cy="527129"/>
            <a:chOff x="589722" y="2064577"/>
            <a:chExt cx="1043876" cy="1092878"/>
          </a:xfrm>
        </p:grpSpPr>
        <p:sp>
          <p:nvSpPr>
            <p:cNvPr id="6" name="矩形 5"/>
            <p:cNvSpPr/>
            <p:nvPr userDrawn="1"/>
          </p:nvSpPr>
          <p:spPr>
            <a:xfrm>
              <a:off x="589722" y="2064577"/>
              <a:ext cx="791999" cy="792000"/>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841598" y="2365455"/>
              <a:ext cx="792000" cy="792000"/>
            </a:xfrm>
            <a:prstGeom prst="rect">
              <a:avLst/>
            </a:prstGeom>
            <a:gradFill>
              <a:gsLst>
                <a:gs pos="0">
                  <a:srgbClr val="0070C0"/>
                </a:gs>
                <a:gs pos="100000">
                  <a:srgbClr val="00B0F0"/>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11728213" y="0"/>
            <a:ext cx="0" cy="90501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wipe(left)">
                                      <p:cBhvr>
                                        <p:cTn id="16" dur="500"/>
                                        <p:tgtEl>
                                          <p:spTgt spid="11">
                                            <p:txEl>
                                              <p:pRg st="0" end="0"/>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53"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65.png"/><Relationship Id="rId1"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6.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71.jpeg"/><Relationship Id="rId4" Type="http://schemas.openxmlformats.org/officeDocument/2006/relationships/image" Target="../media/image70.jpeg"/><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image" Target="../media/image67.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79.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image" Target="../media/image72.png"/></Relationships>
</file>

<file path=ppt/slides/_rels/slide17.xml.rels><?xml version="1.0" encoding="UTF-8" standalone="yes"?>
<Relationships xmlns="http://schemas.openxmlformats.org/package/2006/relationships"><Relationship Id="rId9" Type="http://schemas.openxmlformats.org/officeDocument/2006/relationships/image" Target="../media/image90.png"/><Relationship Id="rId8" Type="http://schemas.openxmlformats.org/officeDocument/2006/relationships/image" Target="../media/image89.png"/><Relationship Id="rId7" Type="http://schemas.openxmlformats.org/officeDocument/2006/relationships/image" Target="../media/image88.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1" Type="http://schemas.openxmlformats.org/officeDocument/2006/relationships/notesSlide" Target="../notesSlides/notesSlide15.xml"/><Relationship Id="rId10" Type="http://schemas.openxmlformats.org/officeDocument/2006/relationships/slideLayout" Target="../slideLayouts/slideLayout1.xml"/><Relationship Id="rId1" Type="http://schemas.openxmlformats.org/officeDocument/2006/relationships/image" Target="../media/image82.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8.png"/><Relationship Id="rId7" Type="http://schemas.openxmlformats.org/officeDocument/2006/relationships/image" Target="../media/image97.png"/><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0" Type="http://schemas.openxmlformats.org/officeDocument/2006/relationships/notesSlide" Target="../notesSlides/notesSlide16.xml"/><Relationship Id="rId1" Type="http://schemas.openxmlformats.org/officeDocument/2006/relationships/image" Target="../media/image91.png"/></Relationships>
</file>

<file path=ppt/slides/_rels/slide19.xml.rels><?xml version="1.0" encoding="UTF-8" standalone="yes"?>
<Relationships xmlns="http://schemas.openxmlformats.org/package/2006/relationships"><Relationship Id="rId9" Type="http://schemas.openxmlformats.org/officeDocument/2006/relationships/image" Target="../media/image107.png"/><Relationship Id="rId8" Type="http://schemas.openxmlformats.org/officeDocument/2006/relationships/image" Target="../media/image106.png"/><Relationship Id="rId7" Type="http://schemas.openxmlformats.org/officeDocument/2006/relationships/image" Target="../media/image105.png"/><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1" Type="http://schemas.openxmlformats.org/officeDocument/2006/relationships/notesSlide" Target="../notesSlides/notesSlide17.xml"/><Relationship Id="rId10" Type="http://schemas.openxmlformats.org/officeDocument/2006/relationships/slideLayout" Target="../slideLayouts/slideLayout1.xml"/><Relationship Id="rId1" Type="http://schemas.openxmlformats.org/officeDocument/2006/relationships/image" Target="../media/image9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5.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124.jpeg"/><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image" Target="../media/image12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6.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8.jpeg"/><Relationship Id="rId1" Type="http://schemas.openxmlformats.org/officeDocument/2006/relationships/image" Target="../media/image127.jpe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3.png"/><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0.png"/><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4.png"/><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5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53.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image" Target="../media/image158.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164.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166.jpeg"/><Relationship Id="rId1" Type="http://schemas.openxmlformats.org/officeDocument/2006/relationships/image" Target="../media/image16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66.xml"/><Relationship Id="rId2" Type="http://schemas.openxmlformats.org/officeDocument/2006/relationships/image" Target="../media/image10.png"/><Relationship Id="rId1" Type="http://schemas.openxmlformats.org/officeDocument/2006/relationships/tags" Target="../tags/tag65.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9" Type="http://schemas.openxmlformats.org/officeDocument/2006/relationships/image" Target="../media/image24.jpeg"/><Relationship Id="rId8" Type="http://schemas.openxmlformats.org/officeDocument/2006/relationships/image" Target="../media/image23.jpeg"/><Relationship Id="rId7" Type="http://schemas.openxmlformats.org/officeDocument/2006/relationships/image" Target="../media/image22.jpeg"/><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7" Type="http://schemas.openxmlformats.org/officeDocument/2006/relationships/notesSlide" Target="../notesSlides/notesSlide5.xml"/><Relationship Id="rId36" Type="http://schemas.openxmlformats.org/officeDocument/2006/relationships/slideLayout" Target="../slideLayouts/slideLayout1.xml"/><Relationship Id="rId35" Type="http://schemas.openxmlformats.org/officeDocument/2006/relationships/image" Target="../media/image50.jpeg"/><Relationship Id="rId34" Type="http://schemas.openxmlformats.org/officeDocument/2006/relationships/image" Target="../media/image49.jpeg"/><Relationship Id="rId33" Type="http://schemas.openxmlformats.org/officeDocument/2006/relationships/image" Target="../media/image48.jpeg"/><Relationship Id="rId32" Type="http://schemas.openxmlformats.org/officeDocument/2006/relationships/image" Target="../media/image47.jpeg"/><Relationship Id="rId31" Type="http://schemas.openxmlformats.org/officeDocument/2006/relationships/image" Target="../media/image46.jpeg"/><Relationship Id="rId30" Type="http://schemas.openxmlformats.org/officeDocument/2006/relationships/image" Target="../media/image45.jpeg"/><Relationship Id="rId3" Type="http://schemas.openxmlformats.org/officeDocument/2006/relationships/image" Target="../media/image18.jpeg"/><Relationship Id="rId29" Type="http://schemas.openxmlformats.org/officeDocument/2006/relationships/image" Target="../media/image44.jpeg"/><Relationship Id="rId28" Type="http://schemas.openxmlformats.org/officeDocument/2006/relationships/image" Target="../media/image43.jpeg"/><Relationship Id="rId27" Type="http://schemas.openxmlformats.org/officeDocument/2006/relationships/image" Target="../media/image42.jpeg"/><Relationship Id="rId26" Type="http://schemas.openxmlformats.org/officeDocument/2006/relationships/image" Target="../media/image41.jpeg"/><Relationship Id="rId25" Type="http://schemas.openxmlformats.org/officeDocument/2006/relationships/image" Target="../media/image40.jpeg"/><Relationship Id="rId24" Type="http://schemas.openxmlformats.org/officeDocument/2006/relationships/image" Target="../media/image39.jpeg"/><Relationship Id="rId23" Type="http://schemas.openxmlformats.org/officeDocument/2006/relationships/image" Target="../media/image38.jpeg"/><Relationship Id="rId22" Type="http://schemas.openxmlformats.org/officeDocument/2006/relationships/image" Target="../media/image37.jpeg"/><Relationship Id="rId21" Type="http://schemas.openxmlformats.org/officeDocument/2006/relationships/image" Target="../media/image36.jpeg"/><Relationship Id="rId20" Type="http://schemas.openxmlformats.org/officeDocument/2006/relationships/image" Target="../media/image35.jpeg"/><Relationship Id="rId2" Type="http://schemas.openxmlformats.org/officeDocument/2006/relationships/image" Target="../media/image17.jpeg"/><Relationship Id="rId19" Type="http://schemas.openxmlformats.org/officeDocument/2006/relationships/image" Target="../media/image34.jpeg"/><Relationship Id="rId18" Type="http://schemas.openxmlformats.org/officeDocument/2006/relationships/image" Target="../media/image33.jpeg"/><Relationship Id="rId17" Type="http://schemas.openxmlformats.org/officeDocument/2006/relationships/image" Target="../media/image32.jpeg"/><Relationship Id="rId16" Type="http://schemas.openxmlformats.org/officeDocument/2006/relationships/image" Target="../media/image31.jpeg"/><Relationship Id="rId15" Type="http://schemas.openxmlformats.org/officeDocument/2006/relationships/image" Target="../media/image30.jpeg"/><Relationship Id="rId14" Type="http://schemas.openxmlformats.org/officeDocument/2006/relationships/image" Target="../media/image29.jpeg"/><Relationship Id="rId13" Type="http://schemas.openxmlformats.org/officeDocument/2006/relationships/image" Target="../media/image28.jpeg"/><Relationship Id="rId12" Type="http://schemas.openxmlformats.org/officeDocument/2006/relationships/image" Target="../media/image27.jpeg"/><Relationship Id="rId11" Type="http://schemas.openxmlformats.org/officeDocument/2006/relationships/image" Target="../media/image26.jpeg"/><Relationship Id="rId10" Type="http://schemas.openxmlformats.org/officeDocument/2006/relationships/image" Target="../media/image25.jpeg"/><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51.png"/><Relationship Id="rId18" Type="http://schemas.openxmlformats.org/officeDocument/2006/relationships/notesSlide" Target="../notesSlides/notesSlide6.xml"/><Relationship Id="rId17" Type="http://schemas.openxmlformats.org/officeDocument/2006/relationships/slideLayout" Target="../slideLayouts/slideLayout1.xml"/><Relationship Id="rId16" Type="http://schemas.openxmlformats.org/officeDocument/2006/relationships/image" Target="../media/image63.png"/><Relationship Id="rId15" Type="http://schemas.openxmlformats.org/officeDocument/2006/relationships/tags" Target="../tags/tag69.xml"/><Relationship Id="rId14" Type="http://schemas.openxmlformats.org/officeDocument/2006/relationships/image" Target="../media/image62.png"/><Relationship Id="rId13" Type="http://schemas.openxmlformats.org/officeDocument/2006/relationships/tags" Target="../tags/tag68.xml"/><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tags" Target="../tags/tag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81330" y="4331970"/>
            <a:ext cx="6403340" cy="1322070"/>
          </a:xfrm>
          <a:prstGeom prst="rect">
            <a:avLst/>
          </a:prstGeom>
          <a:noFill/>
          <a:effectLst/>
        </p:spPr>
        <p:txBody>
          <a:bodyPr wrap="square" rtlCol="0">
            <a:spAutoFit/>
          </a:bodyPr>
          <a:p>
            <a:pPr algn="l" fontAlgn="auto">
              <a:lnSpc>
                <a:spcPct val="100000"/>
              </a:lnSpc>
              <a:spcBef>
                <a:spcPts val="0"/>
              </a:spcBef>
              <a:spcAft>
                <a:spcPts val="0"/>
              </a:spcAft>
            </a:pPr>
            <a:r>
              <a:rPr lang="zh-CN" altLang="en-US" sz="4000" b="1">
                <a:solidFill>
                  <a:schemeClr val="tx1">
                    <a:lumMod val="65000"/>
                    <a:lumOff val="35000"/>
                  </a:schemeClr>
                </a:solidFill>
                <a:latin typeface="微软雅黑" panose="020B0503020204020204" charset="-122"/>
                <a:ea typeface="微软雅黑" panose="020B0503020204020204" charset="-122"/>
                <a:cs typeface="汉仪黑方简" panose="00020600040101010101" charset="-122"/>
              </a:rPr>
              <a:t>北京普诺兴科技</a:t>
            </a:r>
            <a:endParaRPr lang="zh-CN" altLang="en-US" sz="4000" b="1">
              <a:solidFill>
                <a:schemeClr val="tx1">
                  <a:lumMod val="65000"/>
                  <a:lumOff val="35000"/>
                </a:schemeClr>
              </a:solidFill>
              <a:latin typeface="微软雅黑" panose="020B0503020204020204" charset="-122"/>
              <a:ea typeface="微软雅黑" panose="020B0503020204020204" charset="-122"/>
              <a:cs typeface="汉仪黑方简" panose="00020600040101010101" charset="-122"/>
            </a:endParaRPr>
          </a:p>
          <a:p>
            <a:pPr algn="l" fontAlgn="auto">
              <a:lnSpc>
                <a:spcPct val="100000"/>
              </a:lnSpc>
              <a:spcBef>
                <a:spcPts val="0"/>
              </a:spcBef>
              <a:spcAft>
                <a:spcPts val="0"/>
              </a:spcAft>
            </a:pPr>
            <a:r>
              <a:rPr lang="zh-CN" altLang="en-US" sz="4000" b="1">
                <a:solidFill>
                  <a:schemeClr val="tx1">
                    <a:lumMod val="65000"/>
                    <a:lumOff val="35000"/>
                  </a:schemeClr>
                </a:solidFill>
                <a:latin typeface="微软雅黑" panose="020B0503020204020204" charset="-122"/>
                <a:ea typeface="微软雅黑" panose="020B0503020204020204" charset="-122"/>
                <a:cs typeface="汉仪黑方简" panose="00020600040101010101" charset="-122"/>
              </a:rPr>
              <a:t>有限公司</a:t>
            </a:r>
            <a:endParaRPr lang="zh-CN" altLang="en-US" sz="4000" b="1">
              <a:solidFill>
                <a:schemeClr val="tx1">
                  <a:lumMod val="65000"/>
                  <a:lumOff val="35000"/>
                </a:schemeClr>
              </a:solidFill>
              <a:latin typeface="微软雅黑" panose="020B0503020204020204" charset="-122"/>
              <a:ea typeface="微软雅黑" panose="020B0503020204020204" charset="-122"/>
              <a:cs typeface="汉仪黑方简" panose="00020600040101010101" charset="-122"/>
            </a:endParaRPr>
          </a:p>
        </p:txBody>
      </p:sp>
      <p:pic>
        <p:nvPicPr>
          <p:cNvPr id="5" name="图片 4" descr="巴尼触控logo_巴尼触控横版彩色"/>
          <p:cNvPicPr>
            <a:picLocks noChangeAspect="1"/>
          </p:cNvPicPr>
          <p:nvPr/>
        </p:nvPicPr>
        <p:blipFill>
          <a:blip r:embed="rId1"/>
          <a:stretch>
            <a:fillRect/>
          </a:stretch>
        </p:blipFill>
        <p:spPr>
          <a:xfrm>
            <a:off x="10551160" y="4398645"/>
            <a:ext cx="1173480" cy="479425"/>
          </a:xfrm>
          <a:prstGeom prst="rect">
            <a:avLst/>
          </a:prstGeom>
          <a:noFill/>
        </p:spPr>
      </p:pic>
      <p:sp>
        <p:nvSpPr>
          <p:cNvPr id="6" name="文本框 5"/>
          <p:cNvSpPr txBox="1"/>
          <p:nvPr/>
        </p:nvSpPr>
        <p:spPr>
          <a:xfrm>
            <a:off x="481330" y="6113780"/>
            <a:ext cx="3621405" cy="583565"/>
          </a:xfrm>
          <a:prstGeom prst="rect">
            <a:avLst/>
          </a:prstGeom>
          <a:noFill/>
          <a:effectLst/>
        </p:spPr>
        <p:txBody>
          <a:bodyPr wrap="square" rtlCol="0">
            <a:spAutoFit/>
          </a:bodyPr>
          <a:p>
            <a:pPr algn="l" fontAlgn="auto">
              <a:lnSpc>
                <a:spcPct val="100000"/>
              </a:lnSpc>
              <a:spcBef>
                <a:spcPts val="0"/>
              </a:spcBef>
              <a:spcAft>
                <a:spcPts val="0"/>
              </a:spcAft>
            </a:pPr>
            <a:r>
              <a:rPr lang="zh-CN" altLang="en-US" sz="1600">
                <a:solidFill>
                  <a:schemeClr val="tx1">
                    <a:lumMod val="65000"/>
                    <a:lumOff val="35000"/>
                  </a:schemeClr>
                </a:solidFill>
                <a:latin typeface="微软雅黑" panose="020B0503020204020204" charset="-122"/>
                <a:ea typeface="微软雅黑" panose="020B0503020204020204" charset="-122"/>
                <a:cs typeface="汉仪黑方简" panose="00020600040101010101" charset="-122"/>
              </a:rPr>
              <a:t>Beijing Punuoxing Technology</a:t>
            </a:r>
            <a:endParaRPr lang="zh-CN" altLang="en-US" sz="1600">
              <a:solidFill>
                <a:schemeClr val="tx1">
                  <a:lumMod val="65000"/>
                  <a:lumOff val="35000"/>
                </a:schemeClr>
              </a:solidFill>
              <a:latin typeface="微软雅黑" panose="020B0503020204020204" charset="-122"/>
              <a:ea typeface="微软雅黑" panose="020B0503020204020204" charset="-122"/>
              <a:cs typeface="汉仪黑方简" panose="00020600040101010101" charset="-122"/>
            </a:endParaRPr>
          </a:p>
          <a:p>
            <a:pPr algn="l" fontAlgn="auto">
              <a:lnSpc>
                <a:spcPct val="100000"/>
              </a:lnSpc>
              <a:spcBef>
                <a:spcPts val="0"/>
              </a:spcBef>
              <a:spcAft>
                <a:spcPts val="0"/>
              </a:spcAft>
            </a:pPr>
            <a:r>
              <a:rPr lang="zh-CN" altLang="en-US" sz="1600">
                <a:solidFill>
                  <a:schemeClr val="tx1">
                    <a:lumMod val="65000"/>
                    <a:lumOff val="35000"/>
                  </a:schemeClr>
                </a:solidFill>
                <a:latin typeface="微软雅黑" panose="020B0503020204020204" charset="-122"/>
                <a:ea typeface="微软雅黑" panose="020B0503020204020204" charset="-122"/>
                <a:cs typeface="汉仪黑方简" panose="00020600040101010101" charset="-122"/>
              </a:rPr>
              <a:t>limited company</a:t>
            </a:r>
            <a:endParaRPr lang="zh-CN" altLang="en-US" sz="1600">
              <a:solidFill>
                <a:schemeClr val="tx1">
                  <a:lumMod val="65000"/>
                  <a:lumOff val="35000"/>
                </a:schemeClr>
              </a:solidFill>
              <a:latin typeface="微软雅黑" panose="020B0503020204020204" charset="-122"/>
              <a:ea typeface="微软雅黑" panose="020B0503020204020204" charset="-122"/>
              <a:cs typeface="汉仪黑方简" panose="00020600040101010101" charset="-122"/>
            </a:endParaRPr>
          </a:p>
        </p:txBody>
      </p:sp>
      <p:grpSp>
        <p:nvGrpSpPr>
          <p:cNvPr id="42" name="组合 41"/>
          <p:cNvGrpSpPr/>
          <p:nvPr/>
        </p:nvGrpSpPr>
        <p:grpSpPr>
          <a:xfrm>
            <a:off x="577215" y="5812790"/>
            <a:ext cx="664210" cy="142240"/>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菱形 3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pic>
        <p:nvPicPr>
          <p:cNvPr id="8" name="图片 7" descr="765c73c8b03a48a225067904cd53cbfc"/>
          <p:cNvPicPr>
            <a:picLocks noChangeAspect="1"/>
          </p:cNvPicPr>
          <p:nvPr/>
        </p:nvPicPr>
        <p:blipFill>
          <a:blip r:embed="rId2"/>
          <a:srcRect t="13417" b="24593"/>
          <a:stretch>
            <a:fillRect/>
          </a:stretch>
        </p:blipFill>
        <p:spPr>
          <a:xfrm>
            <a:off x="0" y="0"/>
            <a:ext cx="12192000" cy="4251325"/>
          </a:xfrm>
          <a:prstGeom prst="rect">
            <a:avLst/>
          </a:prstGeom>
        </p:spPr>
      </p:pic>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1" name="图片 110" descr="未标题-1"/>
          <p:cNvPicPr>
            <a:picLocks noChangeAspect="1"/>
          </p:cNvPicPr>
          <p:nvPr/>
        </p:nvPicPr>
        <p:blipFill>
          <a:blip r:embed="rId1"/>
          <a:stretch>
            <a:fillRect/>
          </a:stretch>
        </p:blipFill>
        <p:spPr>
          <a:xfrm>
            <a:off x="1690370" y="1022985"/>
            <a:ext cx="9096375" cy="5116830"/>
          </a:xfrm>
          <a:prstGeom prst="rect">
            <a:avLst/>
          </a:prstGeom>
        </p:spPr>
      </p:pic>
      <p:pic>
        <p:nvPicPr>
          <p:cNvPr id="112" name="图片 111" descr="巴尼触控"/>
          <p:cNvPicPr>
            <a:picLocks noChangeAspect="1"/>
          </p:cNvPicPr>
          <p:nvPr/>
        </p:nvPicPr>
        <p:blipFill>
          <a:blip r:embed="rId2"/>
          <a:stretch>
            <a:fillRect/>
          </a:stretch>
        </p:blipFill>
        <p:spPr>
          <a:xfrm>
            <a:off x="6372860" y="3091815"/>
            <a:ext cx="153670" cy="196850"/>
          </a:xfrm>
          <a:prstGeom prst="rect">
            <a:avLst/>
          </a:prstGeom>
        </p:spPr>
      </p:pic>
      <p:pic>
        <p:nvPicPr>
          <p:cNvPr id="113" name="图片 112" descr="巴尼触控"/>
          <p:cNvPicPr>
            <a:picLocks noChangeAspect="1"/>
          </p:cNvPicPr>
          <p:nvPr/>
        </p:nvPicPr>
        <p:blipFill>
          <a:blip r:embed="rId2"/>
          <a:stretch>
            <a:fillRect/>
          </a:stretch>
        </p:blipFill>
        <p:spPr>
          <a:xfrm>
            <a:off x="6372860" y="2196465"/>
            <a:ext cx="153670" cy="196850"/>
          </a:xfrm>
          <a:prstGeom prst="rect">
            <a:avLst/>
          </a:prstGeom>
        </p:spPr>
      </p:pic>
      <p:pic>
        <p:nvPicPr>
          <p:cNvPr id="114" name="图片 113" descr="巴尼触控"/>
          <p:cNvPicPr>
            <a:picLocks noChangeAspect="1"/>
          </p:cNvPicPr>
          <p:nvPr/>
        </p:nvPicPr>
        <p:blipFill>
          <a:blip r:embed="rId2"/>
          <a:stretch>
            <a:fillRect/>
          </a:stretch>
        </p:blipFill>
        <p:spPr>
          <a:xfrm>
            <a:off x="8806180" y="3091815"/>
            <a:ext cx="153670" cy="196850"/>
          </a:xfrm>
          <a:prstGeom prst="rect">
            <a:avLst/>
          </a:prstGeom>
        </p:spPr>
      </p:pic>
      <p:pic>
        <p:nvPicPr>
          <p:cNvPr id="115" name="图片 114" descr="巴尼触控"/>
          <p:cNvPicPr>
            <a:picLocks noChangeAspect="1"/>
          </p:cNvPicPr>
          <p:nvPr/>
        </p:nvPicPr>
        <p:blipFill>
          <a:blip r:embed="rId2"/>
          <a:stretch>
            <a:fillRect/>
          </a:stretch>
        </p:blipFill>
        <p:spPr>
          <a:xfrm>
            <a:off x="8228330" y="3681095"/>
            <a:ext cx="153670" cy="196850"/>
          </a:xfrm>
          <a:prstGeom prst="rect">
            <a:avLst/>
          </a:prstGeom>
        </p:spPr>
      </p:pic>
      <p:pic>
        <p:nvPicPr>
          <p:cNvPr id="116" name="图片 115" descr="巴尼触控"/>
          <p:cNvPicPr>
            <a:picLocks noChangeAspect="1"/>
          </p:cNvPicPr>
          <p:nvPr/>
        </p:nvPicPr>
        <p:blipFill>
          <a:blip r:embed="rId2"/>
          <a:stretch>
            <a:fillRect/>
          </a:stretch>
        </p:blipFill>
        <p:spPr>
          <a:xfrm>
            <a:off x="8465820" y="3484880"/>
            <a:ext cx="153035" cy="196215"/>
          </a:xfrm>
          <a:prstGeom prst="rect">
            <a:avLst/>
          </a:prstGeom>
        </p:spPr>
      </p:pic>
      <p:pic>
        <p:nvPicPr>
          <p:cNvPr id="117" name="图片 116" descr="巴尼触控"/>
          <p:cNvPicPr>
            <a:picLocks noChangeAspect="1"/>
          </p:cNvPicPr>
          <p:nvPr/>
        </p:nvPicPr>
        <p:blipFill>
          <a:blip r:embed="rId2"/>
          <a:stretch>
            <a:fillRect/>
          </a:stretch>
        </p:blipFill>
        <p:spPr>
          <a:xfrm>
            <a:off x="8959850" y="4617720"/>
            <a:ext cx="153035" cy="196215"/>
          </a:xfrm>
          <a:prstGeom prst="rect">
            <a:avLst/>
          </a:prstGeom>
        </p:spPr>
      </p:pic>
      <p:pic>
        <p:nvPicPr>
          <p:cNvPr id="118" name="图片 117" descr="巴尼触控"/>
          <p:cNvPicPr>
            <a:picLocks noChangeAspect="1"/>
          </p:cNvPicPr>
          <p:nvPr/>
        </p:nvPicPr>
        <p:blipFill>
          <a:blip r:embed="rId2"/>
          <a:stretch>
            <a:fillRect/>
          </a:stretch>
        </p:blipFill>
        <p:spPr>
          <a:xfrm>
            <a:off x="4145915" y="3950335"/>
            <a:ext cx="153035" cy="196215"/>
          </a:xfrm>
          <a:prstGeom prst="rect">
            <a:avLst/>
          </a:prstGeom>
        </p:spPr>
      </p:pic>
      <p:sp>
        <p:nvSpPr>
          <p:cNvPr id="119" name="文本框 118"/>
          <p:cNvSpPr txBox="1"/>
          <p:nvPr/>
        </p:nvSpPr>
        <p:spPr>
          <a:xfrm>
            <a:off x="8382000" y="3681095"/>
            <a:ext cx="578485" cy="275590"/>
          </a:xfrm>
          <a:prstGeom prst="rect">
            <a:avLst/>
          </a:prstGeom>
          <a:noFill/>
        </p:spPr>
        <p:txBody>
          <a:bodyPr wrap="square" rtlCol="0" anchor="t">
            <a:spAutoFit/>
          </a:bodyPr>
          <a:p>
            <a:r>
              <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rPr>
              <a:t>香港</a:t>
            </a:r>
            <a:endPar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endParaRPr>
          </a:p>
        </p:txBody>
      </p:sp>
      <p:sp>
        <p:nvSpPr>
          <p:cNvPr id="121" name="文本框 120"/>
          <p:cNvSpPr txBox="1"/>
          <p:nvPr/>
        </p:nvSpPr>
        <p:spPr>
          <a:xfrm>
            <a:off x="8015605" y="3956685"/>
            <a:ext cx="510540" cy="275590"/>
          </a:xfrm>
          <a:prstGeom prst="rect">
            <a:avLst/>
          </a:prstGeom>
          <a:noFill/>
        </p:spPr>
        <p:txBody>
          <a:bodyPr wrap="square" rtlCol="0" anchor="t">
            <a:spAutoFit/>
          </a:bodyPr>
          <a:p>
            <a:r>
              <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rPr>
              <a:t>泰国</a:t>
            </a:r>
            <a:endPar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endParaRPr>
          </a:p>
        </p:txBody>
      </p:sp>
      <p:sp>
        <p:nvSpPr>
          <p:cNvPr id="122" name="文本框 121"/>
          <p:cNvSpPr txBox="1"/>
          <p:nvPr/>
        </p:nvSpPr>
        <p:spPr>
          <a:xfrm>
            <a:off x="8806180" y="4900295"/>
            <a:ext cx="969645" cy="275590"/>
          </a:xfrm>
          <a:prstGeom prst="rect">
            <a:avLst/>
          </a:prstGeom>
          <a:noFill/>
        </p:spPr>
        <p:txBody>
          <a:bodyPr wrap="square" rtlCol="0" anchor="t">
            <a:spAutoFit/>
          </a:bodyPr>
          <a:p>
            <a:r>
              <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rPr>
              <a:t>澳大利亚</a:t>
            </a:r>
            <a:endPar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endParaRPr>
          </a:p>
        </p:txBody>
      </p:sp>
      <p:sp>
        <p:nvSpPr>
          <p:cNvPr id="123" name="文本框 122"/>
          <p:cNvSpPr txBox="1"/>
          <p:nvPr/>
        </p:nvSpPr>
        <p:spPr>
          <a:xfrm>
            <a:off x="8806180" y="3347085"/>
            <a:ext cx="510540" cy="275590"/>
          </a:xfrm>
          <a:prstGeom prst="rect">
            <a:avLst/>
          </a:prstGeom>
          <a:noFill/>
        </p:spPr>
        <p:txBody>
          <a:bodyPr wrap="square" rtlCol="0" anchor="t">
            <a:spAutoFit/>
          </a:bodyPr>
          <a:p>
            <a:r>
              <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rPr>
              <a:t>韩国</a:t>
            </a:r>
            <a:endPar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endParaRPr>
          </a:p>
        </p:txBody>
      </p:sp>
      <p:sp>
        <p:nvSpPr>
          <p:cNvPr id="124" name="文本框 123"/>
          <p:cNvSpPr txBox="1"/>
          <p:nvPr/>
        </p:nvSpPr>
        <p:spPr>
          <a:xfrm>
            <a:off x="3843020" y="4232275"/>
            <a:ext cx="969645" cy="275590"/>
          </a:xfrm>
          <a:prstGeom prst="rect">
            <a:avLst/>
          </a:prstGeom>
          <a:noFill/>
        </p:spPr>
        <p:txBody>
          <a:bodyPr wrap="square" rtlCol="0" anchor="t">
            <a:spAutoFit/>
          </a:bodyPr>
          <a:p>
            <a:r>
              <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rPr>
              <a:t>澳大利亚</a:t>
            </a:r>
            <a:endPar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endParaRPr>
          </a:p>
        </p:txBody>
      </p:sp>
      <p:pic>
        <p:nvPicPr>
          <p:cNvPr id="125" name="图片 124" descr="巴尼触控"/>
          <p:cNvPicPr>
            <a:picLocks noChangeAspect="1"/>
          </p:cNvPicPr>
          <p:nvPr/>
        </p:nvPicPr>
        <p:blipFill>
          <a:blip r:embed="rId2"/>
          <a:stretch>
            <a:fillRect/>
          </a:stretch>
        </p:blipFill>
        <p:spPr>
          <a:xfrm>
            <a:off x="6650355" y="3753485"/>
            <a:ext cx="153670" cy="196850"/>
          </a:xfrm>
          <a:prstGeom prst="rect">
            <a:avLst/>
          </a:prstGeom>
        </p:spPr>
      </p:pic>
      <p:sp>
        <p:nvSpPr>
          <p:cNvPr id="126" name="文本框 125"/>
          <p:cNvSpPr txBox="1"/>
          <p:nvPr/>
        </p:nvSpPr>
        <p:spPr>
          <a:xfrm>
            <a:off x="6251575" y="3987165"/>
            <a:ext cx="840740" cy="275590"/>
          </a:xfrm>
          <a:prstGeom prst="rect">
            <a:avLst/>
          </a:prstGeom>
          <a:noFill/>
        </p:spPr>
        <p:txBody>
          <a:bodyPr wrap="square" rtlCol="0" anchor="t">
            <a:spAutoFit/>
          </a:bodyPr>
          <a:p>
            <a:r>
              <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rPr>
              <a:t>巴林王国</a:t>
            </a:r>
            <a:endPar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endParaRPr>
          </a:p>
        </p:txBody>
      </p:sp>
      <p:sp>
        <p:nvSpPr>
          <p:cNvPr id="127" name="文本框 126"/>
          <p:cNvSpPr txBox="1"/>
          <p:nvPr/>
        </p:nvSpPr>
        <p:spPr>
          <a:xfrm>
            <a:off x="6203950" y="2442210"/>
            <a:ext cx="840740" cy="275590"/>
          </a:xfrm>
          <a:prstGeom prst="rect">
            <a:avLst/>
          </a:prstGeom>
          <a:noFill/>
        </p:spPr>
        <p:txBody>
          <a:bodyPr wrap="square" rtlCol="0" anchor="t">
            <a:spAutoFit/>
          </a:bodyPr>
          <a:p>
            <a:r>
              <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rPr>
              <a:t>芬兰</a:t>
            </a:r>
            <a:endPar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endParaRPr>
          </a:p>
        </p:txBody>
      </p:sp>
      <p:sp>
        <p:nvSpPr>
          <p:cNvPr id="128" name="文本框 127"/>
          <p:cNvSpPr txBox="1"/>
          <p:nvPr/>
        </p:nvSpPr>
        <p:spPr>
          <a:xfrm>
            <a:off x="6203950" y="3288665"/>
            <a:ext cx="840740" cy="275590"/>
          </a:xfrm>
          <a:prstGeom prst="rect">
            <a:avLst/>
          </a:prstGeom>
          <a:noFill/>
        </p:spPr>
        <p:txBody>
          <a:bodyPr wrap="square" rtlCol="0" anchor="t">
            <a:spAutoFit/>
          </a:bodyPr>
          <a:p>
            <a:r>
              <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rPr>
              <a:t>希腊</a:t>
            </a:r>
            <a:endParaRPr lang="zh-CN" altLang="en-US" sz="1200">
              <a:solidFill>
                <a:schemeClr val="tx1">
                  <a:lumMod val="75000"/>
                  <a:lumOff val="25000"/>
                </a:schemeClr>
              </a:solidFill>
              <a:latin typeface="思源黑体 CN Medium" panose="020B0600000000000000" charset="-122"/>
              <a:ea typeface="思源黑体 CN Medium" panose="020B0600000000000000" charset="-122"/>
              <a:cs typeface="汉仪晓波花月圆W" panose="02010600030101010101" charset="-122"/>
              <a:sym typeface="+mn-ea"/>
            </a:endParaRPr>
          </a:p>
        </p:txBody>
      </p:sp>
      <p:sp>
        <p:nvSpPr>
          <p:cNvPr id="19" name="文本框 18"/>
          <p:cNvSpPr txBox="1"/>
          <p:nvPr/>
        </p:nvSpPr>
        <p:spPr>
          <a:xfrm>
            <a:off x="634365" y="397510"/>
            <a:ext cx="5606415" cy="645160"/>
          </a:xfrm>
          <a:prstGeom prst="rect">
            <a:avLst/>
          </a:prstGeom>
          <a:noFill/>
        </p:spPr>
        <p:txBody>
          <a:bodyPr wrap="square" rtlCol="0">
            <a:spAutoFit/>
          </a:bodyPr>
          <a:p>
            <a:pPr algn="l"/>
            <a:r>
              <a:rPr lang="zh-CN" altLang="en-US" sz="3600">
                <a:solidFill>
                  <a:srgbClr val="595959"/>
                </a:solidFill>
                <a:latin typeface="胡晓波男神体" panose="02010600030101010101" charset="-122"/>
                <a:ea typeface="胡晓波男神体" panose="02010600030101010101" charset="-122"/>
                <a:cs typeface="汉仪晓波花月圆W" panose="02010600030101010101" charset="-122"/>
                <a:sym typeface="汉仪晓波折纸体简" panose="00020600040101010101" charset="-122"/>
              </a:rPr>
              <a:t>行业客户及合作伙伴</a:t>
            </a:r>
            <a:r>
              <a:rPr lang="en-US" altLang="zh-CN" sz="3600">
                <a:solidFill>
                  <a:srgbClr val="595959"/>
                </a:solidFill>
                <a:latin typeface="胡晓波男神体" panose="02010600030101010101" charset="-122"/>
                <a:ea typeface="胡晓波男神体" panose="02010600030101010101" charset="-122"/>
                <a:cs typeface="汉仪晓波花月圆W" panose="02010600030101010101" charset="-122"/>
                <a:sym typeface="汉仪晓波折纸体简" panose="00020600040101010101" charset="-122"/>
              </a:rPr>
              <a:t>(</a:t>
            </a:r>
            <a:r>
              <a:rPr lang="zh-CN" altLang="en-US" sz="3600">
                <a:solidFill>
                  <a:srgbClr val="595959"/>
                </a:solidFill>
                <a:latin typeface="胡晓波男神体" panose="02010600030101010101" charset="-122"/>
                <a:ea typeface="胡晓波男神体" panose="02010600030101010101" charset="-122"/>
                <a:cs typeface="汉仪晓波花月圆W" panose="02010600030101010101" charset="-122"/>
                <a:sym typeface="汉仪晓波折纸体简" panose="00020600040101010101" charset="-122"/>
              </a:rPr>
              <a:t>国外</a:t>
            </a:r>
            <a:r>
              <a:rPr lang="en-US" altLang="zh-CN" sz="3600">
                <a:solidFill>
                  <a:srgbClr val="595959"/>
                </a:solidFill>
                <a:latin typeface="胡晓波男神体" panose="02010600030101010101" charset="-122"/>
                <a:ea typeface="胡晓波男神体" panose="02010600030101010101" charset="-122"/>
                <a:cs typeface="汉仪晓波花月圆W" panose="02010600030101010101" charset="-122"/>
                <a:sym typeface="汉仪晓波折纸体简" panose="00020600040101010101" charset="-122"/>
              </a:rPr>
              <a:t>)</a:t>
            </a:r>
            <a:endPar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7" name="文本框 6"/>
          <p:cNvSpPr txBox="1"/>
          <p:nvPr/>
        </p:nvSpPr>
        <p:spPr>
          <a:xfrm>
            <a:off x="634365" y="918845"/>
            <a:ext cx="5055235"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Industry customers and partners (foreign)</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8" name="组合 7"/>
          <p:cNvGrpSpPr/>
          <p:nvPr/>
        </p:nvGrpSpPr>
        <p:grpSpPr>
          <a:xfrm>
            <a:off x="767715" y="1268730"/>
            <a:ext cx="664210" cy="142240"/>
            <a:chOff x="1209" y="1998"/>
            <a:chExt cx="1046" cy="224"/>
          </a:xfrm>
        </p:grpSpPr>
        <p:sp>
          <p:nvSpPr>
            <p:cNvPr id="9" name="菱形 8"/>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菱形 9"/>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 name="菱形 10"/>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菱形 13"/>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pexels-athena-2582932"/>
          <p:cNvPicPr>
            <a:picLocks noChangeAspect="1"/>
          </p:cNvPicPr>
          <p:nvPr/>
        </p:nvPicPr>
        <p:blipFill>
          <a:blip r:embed="rId1"/>
          <a:stretch>
            <a:fillRect/>
          </a:stretch>
        </p:blipFill>
        <p:spPr>
          <a:xfrm>
            <a:off x="0" y="0"/>
            <a:ext cx="12192000" cy="6858000"/>
          </a:xfrm>
          <a:prstGeom prst="rect">
            <a:avLst/>
          </a:prstGeom>
        </p:spPr>
      </p:pic>
      <p:sp>
        <p:nvSpPr>
          <p:cNvPr id="4" name="文本框 3"/>
          <p:cNvSpPr txBox="1"/>
          <p:nvPr/>
        </p:nvSpPr>
        <p:spPr>
          <a:xfrm>
            <a:off x="423545" y="2142490"/>
            <a:ext cx="3230880" cy="1630045"/>
          </a:xfrm>
          <a:prstGeom prst="rect">
            <a:avLst/>
          </a:prstGeom>
          <a:noFill/>
        </p:spPr>
        <p:txBody>
          <a:bodyPr wrap="none" rtlCol="0">
            <a:spAutoFit/>
          </a:bodyPr>
          <a:p>
            <a:pPr fontAlgn="auto">
              <a:lnSpc>
                <a:spcPct val="125000"/>
              </a:lnSpc>
            </a:pPr>
            <a:r>
              <a:rPr lang="zh-CN" altLang="en-US" sz="4000" b="1">
                <a:solidFill>
                  <a:schemeClr val="bg1"/>
                </a:solidFill>
              </a:rPr>
              <a:t>巴尼触控</a:t>
            </a:r>
            <a:endParaRPr lang="zh-CN" altLang="en-US" sz="4000" b="1">
              <a:solidFill>
                <a:schemeClr val="bg1"/>
              </a:solidFill>
            </a:endParaRPr>
          </a:p>
          <a:p>
            <a:pPr fontAlgn="auto">
              <a:lnSpc>
                <a:spcPct val="125000"/>
              </a:lnSpc>
            </a:pPr>
            <a:r>
              <a:rPr lang="zh-CN" altLang="en-US" sz="4000" b="1">
                <a:solidFill>
                  <a:schemeClr val="bg1"/>
                </a:solidFill>
              </a:rPr>
              <a:t>产品系列介绍</a:t>
            </a:r>
            <a:endParaRPr lang="zh-CN" altLang="en-US" sz="4000" b="1">
              <a:solidFill>
                <a:schemeClr val="bg1"/>
              </a:solidFill>
            </a:endParaRPr>
          </a:p>
        </p:txBody>
      </p:sp>
      <p:sp>
        <p:nvSpPr>
          <p:cNvPr id="5" name="文本框 4"/>
          <p:cNvSpPr txBox="1"/>
          <p:nvPr/>
        </p:nvSpPr>
        <p:spPr>
          <a:xfrm>
            <a:off x="499745" y="3848100"/>
            <a:ext cx="3593465" cy="275590"/>
          </a:xfrm>
          <a:prstGeom prst="rect">
            <a:avLst/>
          </a:prstGeom>
          <a:noFill/>
        </p:spPr>
        <p:txBody>
          <a:bodyPr wrap="square" rtlCol="0">
            <a:spAutoFit/>
          </a:bodyPr>
          <a:p>
            <a:pPr algn="l"/>
            <a:r>
              <a:rPr lang="en-US" altLang="zh-CN" sz="1200">
                <a:solidFill>
                  <a:schemeClr val="bg1"/>
                </a:solidFill>
              </a:rPr>
              <a:t>Bunny</a:t>
            </a:r>
            <a:r>
              <a:rPr lang="zh-CN" altLang="en-US" sz="1200">
                <a:solidFill>
                  <a:schemeClr val="bg1"/>
                </a:solidFill>
              </a:rPr>
              <a:t> Touch</a:t>
            </a:r>
            <a:r>
              <a:rPr lang="en-US" altLang="zh-CN" sz="1200">
                <a:solidFill>
                  <a:schemeClr val="bg1"/>
                </a:solidFill>
              </a:rPr>
              <a:t> </a:t>
            </a:r>
            <a:r>
              <a:rPr lang="zh-CN" altLang="en-US" sz="1200">
                <a:solidFill>
                  <a:schemeClr val="bg1"/>
                </a:solidFill>
              </a:rPr>
              <a:t>Product series introduction</a:t>
            </a:r>
            <a:endParaRPr lang="zh-CN" altLang="en-US" sz="1200">
              <a:solidFill>
                <a:schemeClr val="bg1"/>
              </a:solidFill>
            </a:endParaRPr>
          </a:p>
        </p:txBody>
      </p:sp>
      <p:sp>
        <p:nvSpPr>
          <p:cNvPr id="6" name="文本框 5"/>
          <p:cNvSpPr txBox="1"/>
          <p:nvPr/>
        </p:nvSpPr>
        <p:spPr>
          <a:xfrm>
            <a:off x="423545" y="4447540"/>
            <a:ext cx="1588135" cy="1476375"/>
          </a:xfrm>
          <a:prstGeom prst="rect">
            <a:avLst/>
          </a:prstGeom>
          <a:noFill/>
        </p:spPr>
        <p:txBody>
          <a:bodyPr wrap="none" rtlCol="0">
            <a:spAutoFit/>
          </a:bodyPr>
          <a:p>
            <a:pPr algn="l" fontAlgn="auto">
              <a:lnSpc>
                <a:spcPct val="125000"/>
              </a:lnSpc>
            </a:pPr>
            <a:r>
              <a:rPr lang="en-US" altLang="zh-CN" sz="2400" b="1">
                <a:solidFill>
                  <a:schemeClr val="bg1"/>
                </a:solidFill>
              </a:rPr>
              <a:t>· </a:t>
            </a:r>
            <a:r>
              <a:rPr lang="zh-CN" altLang="en-US" sz="2400" b="1">
                <a:solidFill>
                  <a:schemeClr val="bg1"/>
                </a:solidFill>
              </a:rPr>
              <a:t>硬件方案</a:t>
            </a:r>
            <a:endParaRPr lang="zh-CN" altLang="en-US" sz="2400" b="1">
              <a:solidFill>
                <a:schemeClr val="bg1"/>
              </a:solidFill>
            </a:endParaRPr>
          </a:p>
          <a:p>
            <a:pPr algn="l" fontAlgn="auto">
              <a:lnSpc>
                <a:spcPct val="125000"/>
              </a:lnSpc>
            </a:pPr>
            <a:r>
              <a:rPr lang="en-US" altLang="zh-CN" sz="2400" b="1">
                <a:solidFill>
                  <a:schemeClr val="bg1"/>
                </a:solidFill>
                <a:sym typeface="+mn-ea"/>
              </a:rPr>
              <a:t>· </a:t>
            </a:r>
            <a:r>
              <a:rPr lang="zh-CN" altLang="en-US" sz="2400" b="1">
                <a:solidFill>
                  <a:schemeClr val="bg1"/>
                </a:solidFill>
                <a:sym typeface="+mn-ea"/>
              </a:rPr>
              <a:t>软件方案</a:t>
            </a:r>
            <a:endParaRPr lang="zh-CN" altLang="en-US" sz="2400" b="1">
              <a:solidFill>
                <a:schemeClr val="bg1"/>
              </a:solidFill>
            </a:endParaRPr>
          </a:p>
          <a:p>
            <a:pPr algn="l" fontAlgn="auto">
              <a:lnSpc>
                <a:spcPct val="125000"/>
              </a:lnSpc>
            </a:pPr>
            <a:r>
              <a:rPr lang="en-US" altLang="zh-CN" sz="2400" b="1">
                <a:solidFill>
                  <a:schemeClr val="bg1"/>
                </a:solidFill>
              </a:rPr>
              <a:t>· </a:t>
            </a:r>
            <a:r>
              <a:rPr lang="zh-CN" altLang="en-US" sz="2400" b="1">
                <a:solidFill>
                  <a:schemeClr val="bg1"/>
                </a:solidFill>
              </a:rPr>
              <a:t>板卡方案</a:t>
            </a:r>
            <a:endParaRPr lang="zh-CN" altLang="en-US" sz="2400" b="1">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2" name="矩形 131"/>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3" name="文本框 132"/>
          <p:cNvSpPr txBox="1"/>
          <p:nvPr/>
        </p:nvSpPr>
        <p:spPr>
          <a:xfrm>
            <a:off x="643890" y="397510"/>
            <a:ext cx="2702560"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产品系列</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134" name="文本框 133"/>
          <p:cNvSpPr txBox="1"/>
          <p:nvPr/>
        </p:nvSpPr>
        <p:spPr>
          <a:xfrm>
            <a:off x="643890"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Product Series</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135" name="组合 134"/>
          <p:cNvGrpSpPr/>
          <p:nvPr/>
        </p:nvGrpSpPr>
        <p:grpSpPr>
          <a:xfrm rot="0">
            <a:off x="767715" y="1268730"/>
            <a:ext cx="664210" cy="142240"/>
            <a:chOff x="1209" y="1998"/>
            <a:chExt cx="1046" cy="224"/>
          </a:xfrm>
        </p:grpSpPr>
        <p:sp>
          <p:nvSpPr>
            <p:cNvPr id="136" name="菱形 135"/>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7" name="菱形 136"/>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8" name="菱形 137"/>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9" name="菱形 138"/>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140" name="文本框 139"/>
          <p:cNvSpPr txBox="1"/>
          <p:nvPr/>
        </p:nvSpPr>
        <p:spPr>
          <a:xfrm>
            <a:off x="767715" y="1550035"/>
            <a:ext cx="10952480" cy="1198880"/>
          </a:xfrm>
          <a:prstGeom prst="rect">
            <a:avLst/>
          </a:prstGeom>
          <a:noFill/>
        </p:spPr>
        <p:txBody>
          <a:bodyPr wrap="square" rtlCol="0">
            <a:spAutoFit/>
          </a:bodyPr>
          <a:p>
            <a:pPr fontAlgn="auto">
              <a:lnSpc>
                <a:spcPct val="150000"/>
              </a:lnSpc>
            </a:pPr>
            <a:r>
              <a:rPr lang="zh-CN" altLang="en-US" sz="1600">
                <a:solidFill>
                  <a:srgbClr val="8694A4"/>
                </a:solidFill>
              </a:rPr>
              <a:t>我们围绕显示，深耕电子班牌及智慧交互平台，强化从驱动</a:t>
            </a:r>
            <a:r>
              <a:rPr lang="en-US" altLang="zh-CN" sz="1600">
                <a:solidFill>
                  <a:srgbClr val="8694A4"/>
                </a:solidFill>
              </a:rPr>
              <a:t> - </a:t>
            </a:r>
            <a:r>
              <a:rPr lang="zh-CN" altLang="en-US" sz="1600">
                <a:solidFill>
                  <a:srgbClr val="8694A4"/>
                </a:solidFill>
              </a:rPr>
              <a:t>软件系统</a:t>
            </a:r>
            <a:r>
              <a:rPr lang="en-US" altLang="zh-CN" sz="1600">
                <a:solidFill>
                  <a:srgbClr val="8694A4"/>
                </a:solidFill>
              </a:rPr>
              <a:t> - </a:t>
            </a:r>
            <a:r>
              <a:rPr lang="zh-CN" altLang="en-US" sz="1600">
                <a:solidFill>
                  <a:srgbClr val="8694A4"/>
                </a:solidFill>
              </a:rPr>
              <a:t>中控</a:t>
            </a:r>
            <a:r>
              <a:rPr lang="en-US" altLang="zh-CN" sz="1600">
                <a:solidFill>
                  <a:srgbClr val="8694A4"/>
                </a:solidFill>
              </a:rPr>
              <a:t> - </a:t>
            </a:r>
            <a:r>
              <a:rPr lang="zh-CN" altLang="en-US" sz="1600">
                <a:solidFill>
                  <a:srgbClr val="8694A4"/>
                </a:solidFill>
              </a:rPr>
              <a:t>应用的全链条软硬件服务，涵盖</a:t>
            </a:r>
            <a:r>
              <a:rPr lang="zh-CN" altLang="en-US" sz="1600" b="1">
                <a:solidFill>
                  <a:srgbClr val="8694A4"/>
                </a:solidFill>
              </a:rPr>
              <a:t>智慧教育产品线、智慧安防产品线、智慧商场产品线、艺屏艺世界产品线、智慧办公产品线、电子时钟产品线、智能物联产品线、板卡配件产品线</a:t>
            </a:r>
            <a:r>
              <a:rPr lang="zh-CN" altLang="en-US" sz="1600">
                <a:solidFill>
                  <a:srgbClr val="8694A4"/>
                </a:solidFill>
              </a:rPr>
              <a:t>八种场景提供智慧化软硬件赋能。</a:t>
            </a:r>
            <a:endParaRPr lang="zh-CN" altLang="en-US" sz="1600">
              <a:solidFill>
                <a:srgbClr val="8694A4"/>
              </a:solidFill>
            </a:endParaRPr>
          </a:p>
        </p:txBody>
      </p:sp>
      <p:grpSp>
        <p:nvGrpSpPr>
          <p:cNvPr id="141" name="组合 140"/>
          <p:cNvGrpSpPr/>
          <p:nvPr/>
        </p:nvGrpSpPr>
        <p:grpSpPr>
          <a:xfrm>
            <a:off x="361315" y="3234055"/>
            <a:ext cx="2005330" cy="2962275"/>
            <a:chOff x="961" y="5322"/>
            <a:chExt cx="3158" cy="4665"/>
          </a:xfrm>
        </p:grpSpPr>
        <p:sp>
          <p:nvSpPr>
            <p:cNvPr id="142" name="矩形 141"/>
            <p:cNvSpPr/>
            <p:nvPr/>
          </p:nvSpPr>
          <p:spPr>
            <a:xfrm>
              <a:off x="965" y="7600"/>
              <a:ext cx="3154" cy="2387"/>
            </a:xfrm>
            <a:prstGeom prst="rect">
              <a:avLst/>
            </a:prstGeom>
            <a:solidFill>
              <a:srgbClr val="7A8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3" name="文本框 142"/>
            <p:cNvSpPr txBox="1"/>
            <p:nvPr/>
          </p:nvSpPr>
          <p:spPr>
            <a:xfrm>
              <a:off x="961" y="7636"/>
              <a:ext cx="2268" cy="580"/>
            </a:xfrm>
            <a:prstGeom prst="rect">
              <a:avLst/>
            </a:prstGeom>
            <a:noFill/>
          </p:spPr>
          <p:txBody>
            <a:bodyPr wrap="none" rtlCol="0">
              <a:spAutoFit/>
            </a:bodyPr>
            <a:p>
              <a:r>
                <a:rPr lang="en-US" altLang="zh-CN">
                  <a:solidFill>
                    <a:srgbClr val="FFFFFF"/>
                  </a:solidFill>
                </a:rPr>
                <a:t>INCELL</a:t>
              </a:r>
              <a:r>
                <a:rPr lang="zh-CN" altLang="en-US">
                  <a:solidFill>
                    <a:srgbClr val="FFFFFF"/>
                  </a:solidFill>
                </a:rPr>
                <a:t>系列</a:t>
              </a:r>
              <a:endParaRPr lang="zh-CN" altLang="en-US">
                <a:solidFill>
                  <a:srgbClr val="FFFFFF"/>
                </a:solidFill>
              </a:endParaRPr>
            </a:p>
          </p:txBody>
        </p:sp>
        <p:sp>
          <p:nvSpPr>
            <p:cNvPr id="144" name="文本框 143"/>
            <p:cNvSpPr txBox="1"/>
            <p:nvPr/>
          </p:nvSpPr>
          <p:spPr>
            <a:xfrm>
              <a:off x="961" y="8006"/>
              <a:ext cx="2688" cy="1452"/>
            </a:xfrm>
            <a:prstGeom prst="rect">
              <a:avLst/>
            </a:prstGeom>
            <a:noFill/>
          </p:spPr>
          <p:txBody>
            <a:bodyPr wrap="none" rtlCol="0">
              <a:spAutoFit/>
            </a:bodyPr>
            <a:p>
              <a:pPr algn="l" fontAlgn="auto">
                <a:lnSpc>
                  <a:spcPct val="150000"/>
                </a:lnSpc>
              </a:pPr>
              <a:r>
                <a:rPr lang="zh-CN" altLang="en-US" sz="1200">
                  <a:solidFill>
                    <a:srgbClr val="FFFFFF"/>
                  </a:solidFill>
                  <a:sym typeface="+mn-ea"/>
                </a:rPr>
                <a:t>智慧会议白板、艺屏、</a:t>
              </a:r>
              <a:endParaRPr lang="zh-CN" altLang="en-US" sz="1200">
                <a:solidFill>
                  <a:srgbClr val="FFFFFF"/>
                </a:solidFill>
                <a:sym typeface="+mn-ea"/>
              </a:endParaRPr>
            </a:p>
            <a:p>
              <a:pPr algn="l" fontAlgn="auto">
                <a:lnSpc>
                  <a:spcPct val="150000"/>
                </a:lnSpc>
              </a:pPr>
              <a:r>
                <a:rPr lang="zh-CN" altLang="en-US" sz="1200">
                  <a:solidFill>
                    <a:srgbClr val="FFFFFF"/>
                  </a:solidFill>
                  <a:sym typeface="+mn-ea"/>
                </a:rPr>
                <a:t>触摸一体机、直播机</a:t>
              </a:r>
              <a:endParaRPr lang="zh-CN" altLang="en-US" sz="1200">
                <a:solidFill>
                  <a:srgbClr val="FFFFFF"/>
                </a:solidFill>
                <a:sym typeface="+mn-ea"/>
              </a:endParaRPr>
            </a:p>
            <a:p>
              <a:pPr algn="l" fontAlgn="auto">
                <a:lnSpc>
                  <a:spcPct val="150000"/>
                </a:lnSpc>
              </a:pPr>
              <a:r>
                <a:rPr lang="zh-CN" altLang="en-US" sz="1200">
                  <a:solidFill>
                    <a:srgbClr val="FFFFFF"/>
                  </a:solidFill>
                  <a:sym typeface="+mn-ea"/>
                </a:rPr>
                <a:t>显示器</a:t>
              </a:r>
              <a:r>
                <a:rPr lang="en-US" altLang="zh-CN" sz="1200">
                  <a:solidFill>
                    <a:srgbClr val="FFFFFF"/>
                  </a:solidFill>
                  <a:sym typeface="+mn-ea"/>
                </a:rPr>
                <a:t>/</a:t>
              </a:r>
              <a:r>
                <a:rPr lang="zh-CN" altLang="en-US" sz="1200">
                  <a:solidFill>
                    <a:srgbClr val="FFFFFF"/>
                  </a:solidFill>
                  <a:sym typeface="+mn-ea"/>
                </a:rPr>
                <a:t>一体机</a:t>
              </a:r>
              <a:endParaRPr lang="zh-CN" altLang="en-US" sz="1200">
                <a:solidFill>
                  <a:srgbClr val="FFFFFF"/>
                </a:solidFill>
                <a:sym typeface="+mn-ea"/>
              </a:endParaRPr>
            </a:p>
          </p:txBody>
        </p:sp>
        <p:pic>
          <p:nvPicPr>
            <p:cNvPr id="145" name="图片 144"/>
            <p:cNvPicPr>
              <a:picLocks noChangeAspect="1"/>
            </p:cNvPicPr>
            <p:nvPr/>
          </p:nvPicPr>
          <p:blipFill>
            <a:blip r:embed="rId1"/>
            <a:stretch>
              <a:fillRect/>
            </a:stretch>
          </p:blipFill>
          <p:spPr>
            <a:xfrm>
              <a:off x="976" y="5322"/>
              <a:ext cx="3143" cy="2314"/>
            </a:xfrm>
            <a:prstGeom prst="rect">
              <a:avLst/>
            </a:prstGeom>
          </p:spPr>
        </p:pic>
      </p:grpSp>
      <p:grpSp>
        <p:nvGrpSpPr>
          <p:cNvPr id="146" name="组合 145"/>
          <p:cNvGrpSpPr/>
          <p:nvPr/>
        </p:nvGrpSpPr>
        <p:grpSpPr>
          <a:xfrm>
            <a:off x="9825355" y="3234055"/>
            <a:ext cx="2002790" cy="2962275"/>
            <a:chOff x="15602" y="5322"/>
            <a:chExt cx="3154" cy="4665"/>
          </a:xfrm>
        </p:grpSpPr>
        <p:sp>
          <p:nvSpPr>
            <p:cNvPr id="147" name="矩形 146"/>
            <p:cNvSpPr/>
            <p:nvPr/>
          </p:nvSpPr>
          <p:spPr>
            <a:xfrm>
              <a:off x="15602" y="7600"/>
              <a:ext cx="3154" cy="2387"/>
            </a:xfrm>
            <a:prstGeom prst="rect">
              <a:avLst/>
            </a:prstGeom>
            <a:solidFill>
              <a:srgbClr val="869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 </a:t>
              </a:r>
              <a:endParaRPr lang="en-US" altLang="zh-CN"/>
            </a:p>
          </p:txBody>
        </p:sp>
        <p:sp>
          <p:nvSpPr>
            <p:cNvPr id="148" name="文本框 147"/>
            <p:cNvSpPr txBox="1"/>
            <p:nvPr/>
          </p:nvSpPr>
          <p:spPr>
            <a:xfrm>
              <a:off x="15608" y="7636"/>
              <a:ext cx="1728" cy="580"/>
            </a:xfrm>
            <a:prstGeom prst="rect">
              <a:avLst/>
            </a:prstGeom>
            <a:noFill/>
          </p:spPr>
          <p:txBody>
            <a:bodyPr wrap="none" rtlCol="0">
              <a:spAutoFit/>
            </a:bodyPr>
            <a:p>
              <a:r>
                <a:rPr lang="zh-CN" altLang="en-US">
                  <a:solidFill>
                    <a:srgbClr val="FFFFFF"/>
                  </a:solidFill>
                </a:rPr>
                <a:t>板卡部件</a:t>
              </a:r>
              <a:endParaRPr lang="zh-CN" altLang="en-US">
                <a:solidFill>
                  <a:srgbClr val="FFFFFF"/>
                </a:solidFill>
              </a:endParaRPr>
            </a:p>
          </p:txBody>
        </p:sp>
        <p:sp>
          <p:nvSpPr>
            <p:cNvPr id="149" name="文本框 148"/>
            <p:cNvSpPr txBox="1"/>
            <p:nvPr/>
          </p:nvSpPr>
          <p:spPr>
            <a:xfrm>
              <a:off x="15608" y="8006"/>
              <a:ext cx="2633" cy="1525"/>
            </a:xfrm>
            <a:prstGeom prst="rect">
              <a:avLst/>
            </a:prstGeom>
            <a:noFill/>
          </p:spPr>
          <p:txBody>
            <a:bodyPr wrap="none" rtlCol="0">
              <a:spAutoFit/>
            </a:bodyPr>
            <a:p>
              <a:pPr algn="l" fontAlgn="auto">
                <a:lnSpc>
                  <a:spcPct val="150000"/>
                </a:lnSpc>
              </a:pPr>
              <a:r>
                <a:rPr lang="zh-CN" altLang="en-US" sz="1400">
                  <a:solidFill>
                    <a:srgbClr val="FFFFFF"/>
                  </a:solidFill>
                  <a:sym typeface="+mn-ea"/>
                </a:rPr>
                <a:t>I</a:t>
              </a:r>
              <a:r>
                <a:rPr lang="zh-CN" altLang="en-US" sz="1200">
                  <a:solidFill>
                    <a:srgbClr val="FFFFFF"/>
                  </a:solidFill>
                  <a:sym typeface="+mn-ea"/>
                </a:rPr>
                <a:t>OT物联类、</a:t>
              </a:r>
              <a:r>
                <a:rPr lang="en-US" altLang="zh-CN" sz="1200">
                  <a:solidFill>
                    <a:srgbClr val="FFFFFF"/>
                  </a:solidFill>
                  <a:sym typeface="+mn-ea"/>
                </a:rPr>
                <a:t>NFC</a:t>
              </a:r>
              <a:r>
                <a:rPr lang="zh-CN" altLang="en-US" sz="1200">
                  <a:solidFill>
                    <a:srgbClr val="FFFFFF"/>
                  </a:solidFill>
                  <a:sym typeface="+mn-ea"/>
                </a:rPr>
                <a:t>刷卡</a:t>
              </a:r>
              <a:endParaRPr lang="zh-CN" altLang="en-US" sz="1200">
                <a:solidFill>
                  <a:srgbClr val="FFFFFF"/>
                </a:solidFill>
                <a:sym typeface="+mn-ea"/>
              </a:endParaRPr>
            </a:p>
            <a:p>
              <a:pPr algn="l" fontAlgn="auto">
                <a:lnSpc>
                  <a:spcPct val="150000"/>
                </a:lnSpc>
              </a:pPr>
              <a:r>
                <a:rPr lang="zh-CN" altLang="en-US" sz="1200">
                  <a:solidFill>
                    <a:srgbClr val="FFFFFF"/>
                  </a:solidFill>
                  <a:sym typeface="+mn-ea"/>
                </a:rPr>
                <a:t>安卓主板、测温类</a:t>
              </a:r>
              <a:endParaRPr lang="zh-CN" altLang="en-US" sz="1200">
                <a:solidFill>
                  <a:srgbClr val="FFFFFF"/>
                </a:solidFill>
                <a:sym typeface="+mn-ea"/>
              </a:endParaRPr>
            </a:p>
            <a:p>
              <a:pPr algn="l" fontAlgn="auto">
                <a:lnSpc>
                  <a:spcPct val="150000"/>
                </a:lnSpc>
              </a:pPr>
              <a:r>
                <a:rPr lang="zh-CN" altLang="en-US" sz="1200">
                  <a:solidFill>
                    <a:srgbClr val="FFFFFF"/>
                  </a:solidFill>
                  <a:sym typeface="+mn-ea"/>
                </a:rPr>
                <a:t>人工智能、继电器</a:t>
              </a:r>
              <a:endParaRPr lang="zh-CN" altLang="en-US" sz="1200">
                <a:solidFill>
                  <a:srgbClr val="FFFFFF"/>
                </a:solidFill>
                <a:sym typeface="+mn-ea"/>
              </a:endParaRPr>
            </a:p>
          </p:txBody>
        </p:sp>
        <p:pic>
          <p:nvPicPr>
            <p:cNvPr id="150" name="图片 149" descr="pexels-athena-2582932"/>
            <p:cNvPicPr>
              <a:picLocks noChangeAspect="1"/>
            </p:cNvPicPr>
            <p:nvPr/>
          </p:nvPicPr>
          <p:blipFill>
            <a:blip r:embed="rId2"/>
            <a:stretch>
              <a:fillRect/>
            </a:stretch>
          </p:blipFill>
          <p:spPr>
            <a:xfrm>
              <a:off x="15608" y="5322"/>
              <a:ext cx="3147" cy="2293"/>
            </a:xfrm>
            <a:prstGeom prst="rect">
              <a:avLst/>
            </a:prstGeom>
          </p:spPr>
        </p:pic>
      </p:grpSp>
      <p:grpSp>
        <p:nvGrpSpPr>
          <p:cNvPr id="151" name="组合 150"/>
          <p:cNvGrpSpPr/>
          <p:nvPr/>
        </p:nvGrpSpPr>
        <p:grpSpPr>
          <a:xfrm>
            <a:off x="5093335" y="3234055"/>
            <a:ext cx="2004060" cy="2962275"/>
            <a:chOff x="8023" y="5322"/>
            <a:chExt cx="3156" cy="4665"/>
          </a:xfrm>
        </p:grpSpPr>
        <p:sp>
          <p:nvSpPr>
            <p:cNvPr id="152" name="矩形 151"/>
            <p:cNvSpPr/>
            <p:nvPr/>
          </p:nvSpPr>
          <p:spPr>
            <a:xfrm>
              <a:off x="8023" y="7600"/>
              <a:ext cx="3154" cy="2387"/>
            </a:xfrm>
            <a:prstGeom prst="rect">
              <a:avLst/>
            </a:prstGeom>
            <a:solidFill>
              <a:srgbClr val="A47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3" name="文本框 152"/>
            <p:cNvSpPr txBox="1"/>
            <p:nvPr/>
          </p:nvSpPr>
          <p:spPr>
            <a:xfrm>
              <a:off x="8048" y="7636"/>
              <a:ext cx="2088" cy="580"/>
            </a:xfrm>
            <a:prstGeom prst="rect">
              <a:avLst/>
            </a:prstGeom>
            <a:noFill/>
          </p:spPr>
          <p:txBody>
            <a:bodyPr wrap="none" rtlCol="0">
              <a:spAutoFit/>
            </a:bodyPr>
            <a:p>
              <a:r>
                <a:rPr lang="zh-CN" altLang="en-US">
                  <a:solidFill>
                    <a:srgbClr val="FFFFFF"/>
                  </a:solidFill>
                </a:rPr>
                <a:t>电子纸系列</a:t>
              </a:r>
              <a:endParaRPr lang="zh-CN" altLang="en-US">
                <a:solidFill>
                  <a:srgbClr val="FFFFFF"/>
                </a:solidFill>
              </a:endParaRPr>
            </a:p>
          </p:txBody>
        </p:sp>
        <p:sp>
          <p:nvSpPr>
            <p:cNvPr id="154" name="文本框 153"/>
            <p:cNvSpPr txBox="1"/>
            <p:nvPr/>
          </p:nvSpPr>
          <p:spPr>
            <a:xfrm>
              <a:off x="8048" y="8006"/>
              <a:ext cx="2448" cy="1452"/>
            </a:xfrm>
            <a:prstGeom prst="rect">
              <a:avLst/>
            </a:prstGeom>
            <a:noFill/>
          </p:spPr>
          <p:txBody>
            <a:bodyPr wrap="none" rtlCol="0">
              <a:spAutoFit/>
            </a:bodyPr>
            <a:p>
              <a:pPr algn="l" fontAlgn="auto">
                <a:lnSpc>
                  <a:spcPct val="150000"/>
                </a:lnSpc>
              </a:pPr>
              <a:r>
                <a:rPr lang="zh-CN" altLang="en-US" sz="1200">
                  <a:solidFill>
                    <a:srgbClr val="FFFFFF"/>
                  </a:solidFill>
                  <a:sym typeface="+mn-ea"/>
                </a:rPr>
                <a:t>电子价签、电子桌牌</a:t>
              </a:r>
              <a:endParaRPr lang="zh-CN" altLang="en-US" sz="1200">
                <a:solidFill>
                  <a:srgbClr val="FFFFFF"/>
                </a:solidFill>
                <a:sym typeface="+mn-ea"/>
              </a:endParaRPr>
            </a:p>
            <a:p>
              <a:pPr algn="l" fontAlgn="auto">
                <a:lnSpc>
                  <a:spcPct val="150000"/>
                </a:lnSpc>
              </a:pPr>
              <a:r>
                <a:rPr lang="zh-CN" altLang="en-US" sz="1200">
                  <a:solidFill>
                    <a:srgbClr val="FFFFFF"/>
                  </a:solidFill>
                  <a:sym typeface="+mn-ea"/>
                </a:rPr>
                <a:t>电子胸牌、电子门牌</a:t>
              </a:r>
              <a:endParaRPr lang="zh-CN" altLang="en-US" sz="1200">
                <a:solidFill>
                  <a:srgbClr val="FFFFFF"/>
                </a:solidFill>
                <a:sym typeface="+mn-ea"/>
              </a:endParaRPr>
            </a:p>
            <a:p>
              <a:pPr algn="l" fontAlgn="auto">
                <a:lnSpc>
                  <a:spcPct val="150000"/>
                </a:lnSpc>
              </a:pPr>
              <a:r>
                <a:rPr lang="zh-CN" altLang="en-US" sz="1200">
                  <a:solidFill>
                    <a:srgbClr val="FFFFFF"/>
                  </a:solidFill>
                  <a:sym typeface="+mn-ea"/>
                </a:rPr>
                <a:t>电子工位牌</a:t>
              </a:r>
              <a:endParaRPr lang="zh-CN" altLang="en-US" sz="1200">
                <a:solidFill>
                  <a:srgbClr val="FFFFFF"/>
                </a:solidFill>
                <a:sym typeface="+mn-ea"/>
              </a:endParaRPr>
            </a:p>
          </p:txBody>
        </p:sp>
        <p:sp>
          <p:nvSpPr>
            <p:cNvPr id="155" name="矩形 154"/>
            <p:cNvSpPr/>
            <p:nvPr/>
          </p:nvSpPr>
          <p:spPr>
            <a:xfrm>
              <a:off x="8023" y="5322"/>
              <a:ext cx="3154" cy="2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6" name="图片 155" descr="组 1"/>
            <p:cNvPicPr>
              <a:picLocks noChangeAspect="1"/>
            </p:cNvPicPr>
            <p:nvPr/>
          </p:nvPicPr>
          <p:blipFill>
            <a:blip r:embed="rId3"/>
            <a:stretch>
              <a:fillRect/>
            </a:stretch>
          </p:blipFill>
          <p:spPr>
            <a:xfrm>
              <a:off x="8105" y="5782"/>
              <a:ext cx="3074" cy="1818"/>
            </a:xfrm>
            <a:prstGeom prst="rect">
              <a:avLst/>
            </a:prstGeom>
          </p:spPr>
        </p:pic>
      </p:grpSp>
      <p:grpSp>
        <p:nvGrpSpPr>
          <p:cNvPr id="157" name="组合 156"/>
          <p:cNvGrpSpPr/>
          <p:nvPr/>
        </p:nvGrpSpPr>
        <p:grpSpPr>
          <a:xfrm>
            <a:off x="7456805" y="3238818"/>
            <a:ext cx="2005965" cy="2952750"/>
            <a:chOff x="11556" y="5322"/>
            <a:chExt cx="3159" cy="4650"/>
          </a:xfrm>
        </p:grpSpPr>
        <p:sp>
          <p:nvSpPr>
            <p:cNvPr id="158" name="矩形 157"/>
            <p:cNvSpPr/>
            <p:nvPr/>
          </p:nvSpPr>
          <p:spPr>
            <a:xfrm>
              <a:off x="11557" y="7585"/>
              <a:ext cx="3154" cy="2387"/>
            </a:xfrm>
            <a:prstGeom prst="rect">
              <a:avLst/>
            </a:prstGeom>
            <a:solidFill>
              <a:srgbClr val="965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 </a:t>
              </a:r>
              <a:endParaRPr lang="en-US" altLang="zh-CN"/>
            </a:p>
          </p:txBody>
        </p:sp>
        <p:sp>
          <p:nvSpPr>
            <p:cNvPr id="159" name="文本框 158"/>
            <p:cNvSpPr txBox="1"/>
            <p:nvPr/>
          </p:nvSpPr>
          <p:spPr>
            <a:xfrm>
              <a:off x="11578" y="7651"/>
              <a:ext cx="1728" cy="580"/>
            </a:xfrm>
            <a:prstGeom prst="rect">
              <a:avLst/>
            </a:prstGeom>
            <a:noFill/>
          </p:spPr>
          <p:txBody>
            <a:bodyPr wrap="none" rtlCol="0">
              <a:spAutoFit/>
            </a:bodyPr>
            <a:p>
              <a:r>
                <a:rPr lang="zh-CN" altLang="en-US">
                  <a:solidFill>
                    <a:srgbClr val="FFFFFF"/>
                  </a:solidFill>
                </a:rPr>
                <a:t>软件系统</a:t>
              </a:r>
              <a:endParaRPr lang="zh-CN" altLang="en-US">
                <a:solidFill>
                  <a:srgbClr val="FFFFFF"/>
                </a:solidFill>
              </a:endParaRPr>
            </a:p>
          </p:txBody>
        </p:sp>
        <p:sp>
          <p:nvSpPr>
            <p:cNvPr id="160" name="文本框 159"/>
            <p:cNvSpPr txBox="1"/>
            <p:nvPr/>
          </p:nvSpPr>
          <p:spPr>
            <a:xfrm>
              <a:off x="11578" y="8021"/>
              <a:ext cx="2688" cy="1452"/>
            </a:xfrm>
            <a:prstGeom prst="rect">
              <a:avLst/>
            </a:prstGeom>
            <a:noFill/>
          </p:spPr>
          <p:txBody>
            <a:bodyPr wrap="none" rtlCol="0">
              <a:spAutoFit/>
            </a:bodyPr>
            <a:p>
              <a:pPr algn="l" fontAlgn="auto">
                <a:lnSpc>
                  <a:spcPct val="150000"/>
                </a:lnSpc>
              </a:pPr>
              <a:r>
                <a:rPr lang="zh-CN" altLang="en-US" sz="1200">
                  <a:solidFill>
                    <a:srgbClr val="FFFFFF"/>
                  </a:solidFill>
                  <a:sym typeface="+mn-ea"/>
                </a:rPr>
                <a:t>远程操控、会议预约、</a:t>
              </a:r>
              <a:endParaRPr lang="zh-CN" altLang="en-US" sz="1200">
                <a:solidFill>
                  <a:srgbClr val="FFFFFF"/>
                </a:solidFill>
                <a:sym typeface="+mn-ea"/>
              </a:endParaRPr>
            </a:p>
            <a:p>
              <a:pPr algn="l" fontAlgn="auto">
                <a:lnSpc>
                  <a:spcPct val="150000"/>
                </a:lnSpc>
              </a:pPr>
              <a:r>
                <a:rPr lang="zh-CN" altLang="en-US" sz="1200">
                  <a:solidFill>
                    <a:srgbClr val="FFFFFF"/>
                  </a:solidFill>
                  <a:sym typeface="+mn-ea"/>
                </a:rPr>
                <a:t>会议考勤、人脸考勤</a:t>
              </a:r>
              <a:endParaRPr lang="zh-CN" altLang="en-US" sz="1200">
                <a:solidFill>
                  <a:srgbClr val="FFFFFF"/>
                </a:solidFill>
                <a:sym typeface="+mn-ea"/>
              </a:endParaRPr>
            </a:p>
            <a:p>
              <a:pPr algn="l" fontAlgn="auto">
                <a:lnSpc>
                  <a:spcPct val="150000"/>
                </a:lnSpc>
              </a:pPr>
              <a:r>
                <a:rPr lang="en-US" altLang="zh-CN" sz="1200">
                  <a:solidFill>
                    <a:srgbClr val="FFFFFF"/>
                  </a:solidFill>
                  <a:sym typeface="+mn-ea"/>
                </a:rPr>
                <a:t>......</a:t>
              </a:r>
              <a:endParaRPr lang="en-US" altLang="zh-CN" sz="1200">
                <a:solidFill>
                  <a:srgbClr val="FFFFFF"/>
                </a:solidFill>
                <a:sym typeface="+mn-ea"/>
              </a:endParaRPr>
            </a:p>
          </p:txBody>
        </p:sp>
        <p:pic>
          <p:nvPicPr>
            <p:cNvPr id="161" name="图片 160"/>
            <p:cNvPicPr>
              <a:picLocks noChangeAspect="1"/>
            </p:cNvPicPr>
            <p:nvPr/>
          </p:nvPicPr>
          <p:blipFill>
            <a:blip r:embed="rId4"/>
            <a:stretch>
              <a:fillRect/>
            </a:stretch>
          </p:blipFill>
          <p:spPr>
            <a:xfrm>
              <a:off x="11556" y="5322"/>
              <a:ext cx="3159" cy="2263"/>
            </a:xfrm>
            <a:prstGeom prst="rect">
              <a:avLst/>
            </a:prstGeom>
          </p:spPr>
        </p:pic>
      </p:grpSp>
      <p:grpSp>
        <p:nvGrpSpPr>
          <p:cNvPr id="162" name="组合 161"/>
          <p:cNvGrpSpPr/>
          <p:nvPr/>
        </p:nvGrpSpPr>
        <p:grpSpPr>
          <a:xfrm>
            <a:off x="2727960" y="3239135"/>
            <a:ext cx="2004695" cy="2952115"/>
            <a:chOff x="4574" y="5323"/>
            <a:chExt cx="3157" cy="4649"/>
          </a:xfrm>
        </p:grpSpPr>
        <p:sp>
          <p:nvSpPr>
            <p:cNvPr id="163" name="矩形 162"/>
            <p:cNvSpPr/>
            <p:nvPr/>
          </p:nvSpPr>
          <p:spPr>
            <a:xfrm>
              <a:off x="4574" y="7585"/>
              <a:ext cx="3154" cy="2387"/>
            </a:xfrm>
            <a:prstGeom prst="rect">
              <a:avLst/>
            </a:prstGeom>
            <a:solidFill>
              <a:srgbClr val="7B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 </a:t>
              </a:r>
              <a:endParaRPr lang="en-US" altLang="zh-CN"/>
            </a:p>
          </p:txBody>
        </p:sp>
        <p:sp>
          <p:nvSpPr>
            <p:cNvPr id="164" name="文本框 163"/>
            <p:cNvSpPr txBox="1"/>
            <p:nvPr/>
          </p:nvSpPr>
          <p:spPr>
            <a:xfrm>
              <a:off x="4578" y="7651"/>
              <a:ext cx="2088" cy="580"/>
            </a:xfrm>
            <a:prstGeom prst="rect">
              <a:avLst/>
            </a:prstGeom>
            <a:noFill/>
          </p:spPr>
          <p:txBody>
            <a:bodyPr wrap="none" rtlCol="0">
              <a:spAutoFit/>
            </a:bodyPr>
            <a:p>
              <a:r>
                <a:rPr lang="zh-CN" altLang="en-US">
                  <a:solidFill>
                    <a:srgbClr val="FFFFFF"/>
                  </a:solidFill>
                </a:rPr>
                <a:t>屏幕智慧化</a:t>
              </a:r>
              <a:endParaRPr lang="zh-CN" altLang="en-US">
                <a:solidFill>
                  <a:srgbClr val="FFFFFF"/>
                </a:solidFill>
              </a:endParaRPr>
            </a:p>
          </p:txBody>
        </p:sp>
        <p:sp>
          <p:nvSpPr>
            <p:cNvPr id="165" name="文本框 164"/>
            <p:cNvSpPr txBox="1"/>
            <p:nvPr/>
          </p:nvSpPr>
          <p:spPr>
            <a:xfrm>
              <a:off x="4578" y="8021"/>
              <a:ext cx="2928" cy="1888"/>
            </a:xfrm>
            <a:prstGeom prst="rect">
              <a:avLst/>
            </a:prstGeom>
            <a:noFill/>
          </p:spPr>
          <p:txBody>
            <a:bodyPr wrap="none" rtlCol="0">
              <a:spAutoFit/>
            </a:bodyPr>
            <a:p>
              <a:pPr algn="l" fontAlgn="auto">
                <a:lnSpc>
                  <a:spcPct val="150000"/>
                </a:lnSpc>
              </a:pPr>
              <a:r>
                <a:rPr lang="zh-CN" altLang="en-US" sz="1200">
                  <a:solidFill>
                    <a:srgbClr val="FFFFFF"/>
                  </a:solidFill>
                  <a:sym typeface="+mn-ea"/>
                </a:rPr>
                <a:t>适用于学校、商超等场景</a:t>
              </a:r>
              <a:endParaRPr lang="zh-CN" altLang="en-US" sz="1200">
                <a:solidFill>
                  <a:srgbClr val="FFFFFF"/>
                </a:solidFill>
                <a:sym typeface="+mn-ea"/>
              </a:endParaRPr>
            </a:p>
            <a:p>
              <a:pPr algn="l" fontAlgn="auto">
                <a:lnSpc>
                  <a:spcPct val="150000"/>
                </a:lnSpc>
              </a:pPr>
              <a:r>
                <a:rPr lang="zh-CN" altLang="en-US" sz="1200" b="1">
                  <a:solidFill>
                    <a:srgbClr val="FFFFFF"/>
                  </a:solidFill>
                  <a:sym typeface="+mn-ea"/>
                </a:rPr>
                <a:t>产品支持：</a:t>
              </a:r>
              <a:r>
                <a:rPr lang="zh-CN" altLang="en-US" sz="1200">
                  <a:solidFill>
                    <a:srgbClr val="FFFFFF"/>
                  </a:solidFill>
                  <a:sym typeface="+mn-ea"/>
                </a:rPr>
                <a:t>电子班牌、</a:t>
              </a:r>
              <a:endParaRPr lang="zh-CN" altLang="en-US" sz="1200">
                <a:solidFill>
                  <a:srgbClr val="FFFFFF"/>
                </a:solidFill>
                <a:sym typeface="+mn-ea"/>
              </a:endParaRPr>
            </a:p>
            <a:p>
              <a:pPr algn="l" fontAlgn="auto">
                <a:lnSpc>
                  <a:spcPct val="150000"/>
                </a:lnSpc>
              </a:pPr>
              <a:r>
                <a:rPr lang="zh-CN" altLang="en-US" sz="1200">
                  <a:solidFill>
                    <a:srgbClr val="FFFFFF"/>
                  </a:solidFill>
                  <a:sym typeface="+mn-ea"/>
                </a:rPr>
                <a:t>智慧黑板、电子时钟、</a:t>
              </a:r>
              <a:endParaRPr lang="zh-CN" altLang="en-US" sz="1200">
                <a:solidFill>
                  <a:srgbClr val="FFFFFF"/>
                </a:solidFill>
                <a:sym typeface="+mn-ea"/>
              </a:endParaRPr>
            </a:p>
            <a:p>
              <a:pPr algn="l" fontAlgn="auto">
                <a:lnSpc>
                  <a:spcPct val="150000"/>
                </a:lnSpc>
              </a:pPr>
              <a:r>
                <a:rPr lang="zh-CN" altLang="en-US" sz="1200">
                  <a:solidFill>
                    <a:srgbClr val="FFFFFF"/>
                  </a:solidFill>
                  <a:sym typeface="+mn-ea"/>
                </a:rPr>
                <a:t>广告机</a:t>
              </a:r>
              <a:r>
                <a:rPr lang="en-US" altLang="zh-CN" sz="1200">
                  <a:solidFill>
                    <a:srgbClr val="FFFFFF"/>
                  </a:solidFill>
                  <a:sym typeface="+mn-ea"/>
                </a:rPr>
                <a:t>......</a:t>
              </a:r>
              <a:endParaRPr lang="en-US" altLang="zh-CN" sz="1200">
                <a:solidFill>
                  <a:srgbClr val="FFFFFF"/>
                </a:solidFill>
                <a:sym typeface="+mn-ea"/>
              </a:endParaRPr>
            </a:p>
          </p:txBody>
        </p:sp>
        <p:pic>
          <p:nvPicPr>
            <p:cNvPr id="166" name="图片 165"/>
            <p:cNvPicPr>
              <a:picLocks noChangeAspect="1"/>
            </p:cNvPicPr>
            <p:nvPr/>
          </p:nvPicPr>
          <p:blipFill>
            <a:blip r:embed="rId5"/>
            <a:stretch>
              <a:fillRect/>
            </a:stretch>
          </p:blipFill>
          <p:spPr>
            <a:xfrm>
              <a:off x="4574" y="5323"/>
              <a:ext cx="3157" cy="2262"/>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0" name="矩形 99"/>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文本框 100"/>
          <p:cNvSpPr txBox="1"/>
          <p:nvPr/>
        </p:nvSpPr>
        <p:spPr>
          <a:xfrm>
            <a:off x="643890" y="397510"/>
            <a:ext cx="3797935" cy="645160"/>
          </a:xfrm>
          <a:prstGeom prst="rect">
            <a:avLst/>
          </a:prstGeom>
          <a:noFill/>
        </p:spPr>
        <p:txBody>
          <a:bodyPr wrap="square" rtlCol="0">
            <a:spAutoFit/>
          </a:bodyPr>
          <a:p>
            <a:pPr algn="l"/>
            <a:r>
              <a:rPr lang="en-US" alt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INCELL</a:t>
            </a:r>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系列</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102" name="文本框 101"/>
          <p:cNvSpPr txBox="1"/>
          <p:nvPr/>
        </p:nvSpPr>
        <p:spPr>
          <a:xfrm>
            <a:off x="643890"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INCELL series</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103" name="组合 102"/>
          <p:cNvGrpSpPr/>
          <p:nvPr/>
        </p:nvGrpSpPr>
        <p:grpSpPr>
          <a:xfrm rot="0">
            <a:off x="767715" y="1268730"/>
            <a:ext cx="664210" cy="142240"/>
            <a:chOff x="1209" y="1998"/>
            <a:chExt cx="1046" cy="224"/>
          </a:xfrm>
        </p:grpSpPr>
        <p:sp>
          <p:nvSpPr>
            <p:cNvPr id="104" name="菱形 10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5" name="菱形 10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6" name="菱形 10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7" name="菱形 10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108" name="文本框 107"/>
          <p:cNvSpPr txBox="1"/>
          <p:nvPr/>
        </p:nvSpPr>
        <p:spPr>
          <a:xfrm>
            <a:off x="767715" y="1550035"/>
            <a:ext cx="10952480" cy="1568450"/>
          </a:xfrm>
          <a:prstGeom prst="rect">
            <a:avLst/>
          </a:prstGeom>
          <a:noFill/>
        </p:spPr>
        <p:txBody>
          <a:bodyPr wrap="square" rtlCol="0">
            <a:spAutoFit/>
          </a:bodyPr>
          <a:p>
            <a:pPr fontAlgn="auto">
              <a:lnSpc>
                <a:spcPct val="200000"/>
              </a:lnSpc>
            </a:pPr>
            <a:r>
              <a:rPr lang="en-US" altLang="zh-CN" sz="1600">
                <a:solidFill>
                  <a:srgbClr val="8694A4"/>
                </a:solidFill>
              </a:rPr>
              <a:t>INCELL</a:t>
            </a:r>
            <a:r>
              <a:rPr lang="zh-CN" altLang="en-US" sz="1600">
                <a:solidFill>
                  <a:srgbClr val="8694A4"/>
                </a:solidFill>
              </a:rPr>
              <a:t>系列产品主要包括：智慧会议白板、艺屏、触摸一体机、直播机、显示器</a:t>
            </a:r>
            <a:r>
              <a:rPr lang="en-US" altLang="zh-CN" sz="1600">
                <a:solidFill>
                  <a:srgbClr val="8694A4"/>
                </a:solidFill>
              </a:rPr>
              <a:t>/</a:t>
            </a:r>
            <a:r>
              <a:rPr lang="zh-CN" altLang="en-US" sz="1600">
                <a:solidFill>
                  <a:srgbClr val="8694A4"/>
                </a:solidFill>
              </a:rPr>
              <a:t>一体机五款产品</a:t>
            </a:r>
            <a:endParaRPr lang="zh-CN" altLang="en-US" sz="1600">
              <a:solidFill>
                <a:srgbClr val="8694A4"/>
              </a:solidFill>
            </a:endParaRPr>
          </a:p>
          <a:p>
            <a:pPr fontAlgn="auto">
              <a:lnSpc>
                <a:spcPct val="200000"/>
              </a:lnSpc>
            </a:pPr>
            <a:r>
              <a:rPr lang="zh-CN" altLang="en-US" sz="1600">
                <a:solidFill>
                  <a:srgbClr val="8694A4"/>
                </a:solidFill>
              </a:rPr>
              <a:t>适用于：教育培训行业、餐饮点餐、图书馆图书查询、家用智能终端、商务办公、办公显示、电商直播、游戏直播</a:t>
            </a:r>
            <a:endParaRPr lang="zh-CN" altLang="en-US" sz="1600">
              <a:solidFill>
                <a:srgbClr val="8694A4"/>
              </a:solidFill>
            </a:endParaRPr>
          </a:p>
          <a:p>
            <a:pPr fontAlgn="auto">
              <a:lnSpc>
                <a:spcPct val="200000"/>
              </a:lnSpc>
            </a:pPr>
            <a:r>
              <a:rPr lang="zh-CN" altLang="en-US" sz="1600">
                <a:solidFill>
                  <a:srgbClr val="8694A4"/>
                </a:solidFill>
              </a:rPr>
              <a:t> </a:t>
            </a:r>
            <a:r>
              <a:rPr lang="en-US" altLang="zh-CN" sz="1600">
                <a:solidFill>
                  <a:srgbClr val="8694A4"/>
                </a:solidFill>
              </a:rPr>
              <a:t>              </a:t>
            </a:r>
            <a:r>
              <a:rPr lang="zh-CN" altLang="en-US" sz="1600">
                <a:solidFill>
                  <a:srgbClr val="8694A4"/>
                </a:solidFill>
              </a:rPr>
              <a:t>文化展厅、智慧党建等各个行业</a:t>
            </a:r>
            <a:endParaRPr lang="zh-CN" altLang="en-US" sz="1600">
              <a:solidFill>
                <a:srgbClr val="8694A4"/>
              </a:solidFill>
            </a:endParaRPr>
          </a:p>
        </p:txBody>
      </p:sp>
      <p:sp>
        <p:nvSpPr>
          <p:cNvPr id="109" name="文本框 108"/>
          <p:cNvSpPr txBox="1"/>
          <p:nvPr/>
        </p:nvSpPr>
        <p:spPr>
          <a:xfrm>
            <a:off x="615315" y="3658870"/>
            <a:ext cx="3797935" cy="460375"/>
          </a:xfrm>
          <a:prstGeom prst="rect">
            <a:avLst/>
          </a:prstGeom>
          <a:noFill/>
        </p:spPr>
        <p:txBody>
          <a:bodyPr wrap="square" rtlCol="0">
            <a:spAutoFit/>
          </a:bodyPr>
          <a:p>
            <a:pPr algn="l"/>
            <a:r>
              <a:rPr lang="en-US" altLang="zh-CN"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INCELL</a:t>
            </a:r>
            <a:r>
              <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产品特点</a:t>
            </a:r>
            <a:endParaRPr lang="en-US" altLang="zh-CN"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110" name="文本框 109"/>
          <p:cNvSpPr txBox="1"/>
          <p:nvPr/>
        </p:nvSpPr>
        <p:spPr>
          <a:xfrm>
            <a:off x="615315" y="4014470"/>
            <a:ext cx="3047365" cy="337185"/>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INCELL p</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roduct</a:t>
            </a:r>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f</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eatures</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111" name="组合 110"/>
          <p:cNvGrpSpPr/>
          <p:nvPr/>
        </p:nvGrpSpPr>
        <p:grpSpPr>
          <a:xfrm>
            <a:off x="5817235" y="4654550"/>
            <a:ext cx="1022350" cy="737235"/>
            <a:chOff x="10449" y="6673"/>
            <a:chExt cx="1610" cy="1161"/>
          </a:xfrm>
        </p:grpSpPr>
        <p:sp>
          <p:nvSpPr>
            <p:cNvPr id="112" name="文本框 111"/>
            <p:cNvSpPr txBox="1"/>
            <p:nvPr/>
          </p:nvSpPr>
          <p:spPr>
            <a:xfrm>
              <a:off x="10449" y="7303"/>
              <a:ext cx="1610"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十点触摸</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13" name="图片 112" descr="手,手掌,巴掌 拷贝"/>
            <p:cNvPicPr>
              <a:picLocks noChangeAspect="1"/>
            </p:cNvPicPr>
            <p:nvPr/>
          </p:nvPicPr>
          <p:blipFill>
            <a:blip r:embed="rId1"/>
            <a:stretch>
              <a:fillRect/>
            </a:stretch>
          </p:blipFill>
          <p:spPr>
            <a:xfrm>
              <a:off x="10841" y="6673"/>
              <a:ext cx="825" cy="405"/>
            </a:xfrm>
            <a:prstGeom prst="rect">
              <a:avLst/>
            </a:prstGeom>
          </p:spPr>
        </p:pic>
      </p:grpSp>
      <p:grpSp>
        <p:nvGrpSpPr>
          <p:cNvPr id="114" name="组合 113"/>
          <p:cNvGrpSpPr/>
          <p:nvPr/>
        </p:nvGrpSpPr>
        <p:grpSpPr>
          <a:xfrm>
            <a:off x="9078595" y="4616450"/>
            <a:ext cx="1028700" cy="775335"/>
            <a:chOff x="14994" y="6613"/>
            <a:chExt cx="1620" cy="1221"/>
          </a:xfrm>
        </p:grpSpPr>
        <p:sp>
          <p:nvSpPr>
            <p:cNvPr id="115" name="文本框 114"/>
            <p:cNvSpPr txBox="1"/>
            <p:nvPr/>
          </p:nvSpPr>
          <p:spPr>
            <a:xfrm>
              <a:off x="14994" y="7303"/>
              <a:ext cx="1620"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高透光率</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16" name="图片 115" descr="组 33"/>
            <p:cNvPicPr>
              <a:picLocks noChangeAspect="1"/>
            </p:cNvPicPr>
            <p:nvPr/>
          </p:nvPicPr>
          <p:blipFill>
            <a:blip r:embed="rId2"/>
            <a:stretch>
              <a:fillRect/>
            </a:stretch>
          </p:blipFill>
          <p:spPr>
            <a:xfrm>
              <a:off x="15527" y="6613"/>
              <a:ext cx="555" cy="660"/>
            </a:xfrm>
            <a:prstGeom prst="rect">
              <a:avLst/>
            </a:prstGeom>
          </p:spPr>
        </p:pic>
      </p:grpSp>
      <p:grpSp>
        <p:nvGrpSpPr>
          <p:cNvPr id="117" name="组合 116"/>
          <p:cNvGrpSpPr/>
          <p:nvPr/>
        </p:nvGrpSpPr>
        <p:grpSpPr>
          <a:xfrm>
            <a:off x="739140" y="4616450"/>
            <a:ext cx="1209040" cy="775335"/>
            <a:chOff x="3339" y="6613"/>
            <a:chExt cx="1904" cy="1221"/>
          </a:xfrm>
        </p:grpSpPr>
        <p:sp>
          <p:nvSpPr>
            <p:cNvPr id="118" name="文本框 117"/>
            <p:cNvSpPr txBox="1"/>
            <p:nvPr/>
          </p:nvSpPr>
          <p:spPr>
            <a:xfrm>
              <a:off x="3339" y="7303"/>
              <a:ext cx="1904"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超大屏占比</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19" name="图片 118" descr="98%"/>
            <p:cNvPicPr>
              <a:picLocks noChangeAspect="1"/>
            </p:cNvPicPr>
            <p:nvPr/>
          </p:nvPicPr>
          <p:blipFill>
            <a:blip r:embed="rId3"/>
            <a:stretch>
              <a:fillRect/>
            </a:stretch>
          </p:blipFill>
          <p:spPr>
            <a:xfrm>
              <a:off x="3908" y="6613"/>
              <a:ext cx="765" cy="525"/>
            </a:xfrm>
            <a:prstGeom prst="rect">
              <a:avLst/>
            </a:prstGeom>
          </p:spPr>
        </p:pic>
      </p:grpSp>
      <p:grpSp>
        <p:nvGrpSpPr>
          <p:cNvPr id="120" name="组合 119"/>
          <p:cNvGrpSpPr/>
          <p:nvPr/>
        </p:nvGrpSpPr>
        <p:grpSpPr>
          <a:xfrm>
            <a:off x="2620645" y="4530725"/>
            <a:ext cx="1042670" cy="861060"/>
            <a:chOff x="6006" y="6478"/>
            <a:chExt cx="1642" cy="1356"/>
          </a:xfrm>
        </p:grpSpPr>
        <p:sp>
          <p:nvSpPr>
            <p:cNvPr id="121" name="文本框 120"/>
            <p:cNvSpPr txBox="1"/>
            <p:nvPr/>
          </p:nvSpPr>
          <p:spPr>
            <a:xfrm>
              <a:off x="6006" y="7303"/>
              <a:ext cx="1642"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超窄边框</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22" name="图片 121" descr="边框 拷贝"/>
            <p:cNvPicPr>
              <a:picLocks noChangeAspect="1"/>
            </p:cNvPicPr>
            <p:nvPr/>
          </p:nvPicPr>
          <p:blipFill>
            <a:blip r:embed="rId4"/>
            <a:srcRect/>
            <a:stretch>
              <a:fillRect/>
            </a:stretch>
          </p:blipFill>
          <p:spPr>
            <a:xfrm>
              <a:off x="6287" y="6478"/>
              <a:ext cx="1080" cy="795"/>
            </a:xfrm>
            <a:prstGeom prst="rect">
              <a:avLst/>
            </a:prstGeom>
          </p:spPr>
        </p:pic>
      </p:grpSp>
      <p:grpSp>
        <p:nvGrpSpPr>
          <p:cNvPr id="123" name="组合 122"/>
          <p:cNvGrpSpPr/>
          <p:nvPr/>
        </p:nvGrpSpPr>
        <p:grpSpPr>
          <a:xfrm>
            <a:off x="10779760" y="4599940"/>
            <a:ext cx="806450" cy="791845"/>
            <a:chOff x="17377" y="6587"/>
            <a:chExt cx="1270" cy="1247"/>
          </a:xfrm>
        </p:grpSpPr>
        <p:sp>
          <p:nvSpPr>
            <p:cNvPr id="124" name="文本框 123"/>
            <p:cNvSpPr txBox="1"/>
            <p:nvPr/>
          </p:nvSpPr>
          <p:spPr>
            <a:xfrm>
              <a:off x="17377" y="7303"/>
              <a:ext cx="1270"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防眩光</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25" name="图片 124" descr="眼睛"/>
            <p:cNvPicPr>
              <a:picLocks noChangeAspect="1"/>
            </p:cNvPicPr>
            <p:nvPr/>
          </p:nvPicPr>
          <p:blipFill>
            <a:blip r:embed="rId5"/>
            <a:stretch>
              <a:fillRect/>
            </a:stretch>
          </p:blipFill>
          <p:spPr>
            <a:xfrm>
              <a:off x="17657" y="6587"/>
              <a:ext cx="711" cy="711"/>
            </a:xfrm>
            <a:prstGeom prst="rect">
              <a:avLst/>
            </a:prstGeom>
          </p:spPr>
        </p:pic>
      </p:grpSp>
      <p:grpSp>
        <p:nvGrpSpPr>
          <p:cNvPr id="126" name="组合 125"/>
          <p:cNvGrpSpPr/>
          <p:nvPr/>
        </p:nvGrpSpPr>
        <p:grpSpPr>
          <a:xfrm>
            <a:off x="7512050" y="4564380"/>
            <a:ext cx="894080" cy="826770"/>
            <a:chOff x="12822" y="6531"/>
            <a:chExt cx="1408" cy="1302"/>
          </a:xfrm>
        </p:grpSpPr>
        <p:sp>
          <p:nvSpPr>
            <p:cNvPr id="127" name="文本框 126"/>
            <p:cNvSpPr txBox="1"/>
            <p:nvPr/>
          </p:nvSpPr>
          <p:spPr>
            <a:xfrm>
              <a:off x="12822" y="7303"/>
              <a:ext cx="1409" cy="531"/>
            </a:xfrm>
            <a:prstGeom prst="rect">
              <a:avLst/>
            </a:prstGeom>
            <a:noFill/>
          </p:spPr>
          <p:txBody>
            <a:bodyPr wrap="square" rtlCol="0">
              <a:spAutoFit/>
            </a:bodyPr>
            <a:p>
              <a:pPr algn="l"/>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4K</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高清</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28" name="文本框 127"/>
            <p:cNvSpPr txBox="1"/>
            <p:nvPr/>
          </p:nvSpPr>
          <p:spPr>
            <a:xfrm>
              <a:off x="13016" y="6531"/>
              <a:ext cx="1158" cy="822"/>
            </a:xfrm>
            <a:prstGeom prst="rect">
              <a:avLst/>
            </a:prstGeom>
            <a:noFill/>
          </p:spPr>
          <p:txBody>
            <a:bodyPr wrap="square" rtlCol="0">
              <a:spAutoFit/>
            </a:bodyPr>
            <a:p>
              <a:pPr algn="l"/>
              <a:r>
                <a:rPr lang="en-US" altLang="zh-CN" sz="2800" b="1">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sym typeface="+mn-ea"/>
                </a:rPr>
                <a:t>4K</a:t>
              </a:r>
              <a:endParaRPr lang="en-US" altLang="zh-CN" sz="2800" b="1">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sym typeface="+mn-ea"/>
              </a:endParaRPr>
            </a:p>
          </p:txBody>
        </p:sp>
      </p:grpSp>
      <p:grpSp>
        <p:nvGrpSpPr>
          <p:cNvPr id="129" name="组合 128"/>
          <p:cNvGrpSpPr/>
          <p:nvPr/>
        </p:nvGrpSpPr>
        <p:grpSpPr>
          <a:xfrm>
            <a:off x="4335780" y="4616450"/>
            <a:ext cx="809625" cy="775335"/>
            <a:chOff x="8411" y="6613"/>
            <a:chExt cx="1275" cy="1221"/>
          </a:xfrm>
        </p:grpSpPr>
        <p:sp>
          <p:nvSpPr>
            <p:cNvPr id="130" name="文本框 129"/>
            <p:cNvSpPr txBox="1"/>
            <p:nvPr/>
          </p:nvSpPr>
          <p:spPr>
            <a:xfrm>
              <a:off x="8411" y="7303"/>
              <a:ext cx="1275"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高色域</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31" name="图片 130" descr="组 35"/>
            <p:cNvPicPr>
              <a:picLocks noChangeAspect="1"/>
            </p:cNvPicPr>
            <p:nvPr/>
          </p:nvPicPr>
          <p:blipFill>
            <a:blip r:embed="rId6"/>
            <a:stretch>
              <a:fillRect/>
            </a:stretch>
          </p:blipFill>
          <p:spPr>
            <a:xfrm>
              <a:off x="8774" y="6613"/>
              <a:ext cx="548" cy="612"/>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86" name="图片 85" descr="组 1"/>
          <p:cNvPicPr>
            <a:picLocks noChangeAspect="1"/>
          </p:cNvPicPr>
          <p:nvPr/>
        </p:nvPicPr>
        <p:blipFill>
          <a:blip r:embed="rId1"/>
          <a:stretch>
            <a:fillRect/>
          </a:stretch>
        </p:blipFill>
        <p:spPr>
          <a:xfrm>
            <a:off x="0" y="0"/>
            <a:ext cx="12192000" cy="6858000"/>
          </a:xfrm>
          <a:prstGeom prst="rect">
            <a:avLst/>
          </a:prstGeom>
        </p:spPr>
      </p:pic>
      <p:sp>
        <p:nvSpPr>
          <p:cNvPr id="87" name="文本框 86"/>
          <p:cNvSpPr txBox="1"/>
          <p:nvPr/>
        </p:nvSpPr>
        <p:spPr>
          <a:xfrm>
            <a:off x="177165" y="435610"/>
            <a:ext cx="4455160" cy="645160"/>
          </a:xfrm>
          <a:prstGeom prst="rect">
            <a:avLst/>
          </a:prstGeom>
          <a:noFill/>
        </p:spPr>
        <p:txBody>
          <a:bodyPr wrap="square" rtlCol="0">
            <a:spAutoFit/>
          </a:bodyPr>
          <a:p>
            <a:pPr algn="l"/>
            <a:r>
              <a:rPr lang="en-US" altLang="zh-CN" sz="3600">
                <a:solidFill>
                  <a:schemeClr val="bg1"/>
                </a:solidFill>
                <a:latin typeface="苹方 特粗" panose="020B0800000000000000" charset="-122"/>
                <a:ea typeface="苹方 特粗" panose="020B0800000000000000" charset="-122"/>
                <a:cs typeface="胡晓波男神体" panose="02010600030101010101" charset="-122"/>
              </a:rPr>
              <a:t>INCELL</a:t>
            </a:r>
            <a:r>
              <a:rPr lang="zh-CN" altLang="en-US" sz="3600">
                <a:solidFill>
                  <a:schemeClr val="bg1"/>
                </a:solidFill>
                <a:latin typeface="苹方 特粗" panose="020B0800000000000000" charset="-122"/>
                <a:ea typeface="苹方 特粗" panose="020B0800000000000000" charset="-122"/>
                <a:cs typeface="胡晓波男神体" panose="02010600030101010101" charset="-122"/>
              </a:rPr>
              <a:t>触摸一体机</a:t>
            </a:r>
            <a:endParaRPr lang="zh-CN" altLang="en-US" sz="3600">
              <a:solidFill>
                <a:schemeClr val="bg1"/>
              </a:solidFill>
              <a:latin typeface="苹方 特粗" panose="020B0800000000000000" charset="-122"/>
              <a:ea typeface="苹方 特粗" panose="020B0800000000000000" charset="-122"/>
              <a:cs typeface="胡晓波男神体" panose="02010600030101010101" charset="-122"/>
            </a:endParaRPr>
          </a:p>
        </p:txBody>
      </p:sp>
      <p:sp>
        <p:nvSpPr>
          <p:cNvPr id="88" name="文本框 87"/>
          <p:cNvSpPr txBox="1"/>
          <p:nvPr/>
        </p:nvSpPr>
        <p:spPr>
          <a:xfrm>
            <a:off x="177165" y="956945"/>
            <a:ext cx="2702560" cy="337185"/>
          </a:xfrm>
          <a:prstGeom prst="rect">
            <a:avLst/>
          </a:prstGeom>
          <a:noFill/>
        </p:spPr>
        <p:txBody>
          <a:bodyPr wrap="square" rtlCol="0">
            <a:spAutoFit/>
          </a:bodyPr>
          <a:p>
            <a:pPr algn="l"/>
            <a:r>
              <a:rPr lang="en-US" sz="1600">
                <a:solidFill>
                  <a:schemeClr val="bg1"/>
                </a:solidFill>
                <a:latin typeface="苹方 常规" panose="020B0300000000000000" charset="-122"/>
                <a:ea typeface="苹方 常规" panose="020B0300000000000000" charset="-122"/>
                <a:cs typeface="胡晓波男神体" panose="02010600030101010101" charset="-122"/>
                <a:sym typeface="+mn-ea"/>
              </a:rPr>
              <a:t>INCELL </a:t>
            </a:r>
            <a:r>
              <a:rPr sz="1600">
                <a:solidFill>
                  <a:schemeClr val="bg1"/>
                </a:solidFill>
                <a:latin typeface="苹方 常规" panose="020B0300000000000000" charset="-122"/>
                <a:ea typeface="苹方 常规" panose="020B0300000000000000" charset="-122"/>
                <a:cs typeface="胡晓波男神体" panose="02010600030101010101" charset="-122"/>
                <a:sym typeface="+mn-ea"/>
              </a:rPr>
              <a:t>touch all-in-one</a:t>
            </a:r>
            <a:endParaRPr sz="1600">
              <a:solidFill>
                <a:schemeClr val="bg1"/>
              </a:solidFill>
              <a:latin typeface="苹方 常规" panose="020B0300000000000000" charset="-122"/>
              <a:ea typeface="苹方 常规" panose="020B0300000000000000" charset="-122"/>
              <a:cs typeface="胡晓波男神体" panose="02010600030101010101" charset="-122"/>
              <a:sym typeface="+mn-ea"/>
            </a:endParaRPr>
          </a:p>
        </p:txBody>
      </p:sp>
      <p:sp>
        <p:nvSpPr>
          <p:cNvPr id="89" name="菱形 88"/>
          <p:cNvSpPr/>
          <p:nvPr/>
        </p:nvSpPr>
        <p:spPr>
          <a:xfrm>
            <a:off x="300990" y="1306830"/>
            <a:ext cx="142240" cy="142240"/>
          </a:xfrm>
          <a:prstGeom prst="diamond">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0" name="菱形 89"/>
          <p:cNvSpPr/>
          <p:nvPr/>
        </p:nvSpPr>
        <p:spPr>
          <a:xfrm>
            <a:off x="474980" y="1306830"/>
            <a:ext cx="142240" cy="142240"/>
          </a:xfrm>
          <a:prstGeom prst="diamond">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1" name="菱形 90"/>
          <p:cNvSpPr/>
          <p:nvPr/>
        </p:nvSpPr>
        <p:spPr>
          <a:xfrm>
            <a:off x="648970" y="1306830"/>
            <a:ext cx="142240" cy="142240"/>
          </a:xfrm>
          <a:prstGeom prst="diamond">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2" name="菱形 91"/>
          <p:cNvSpPr/>
          <p:nvPr/>
        </p:nvSpPr>
        <p:spPr>
          <a:xfrm>
            <a:off x="822960" y="1306830"/>
            <a:ext cx="142240" cy="142240"/>
          </a:xfrm>
          <a:prstGeom prst="diamond">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3" name="文本框 92"/>
          <p:cNvSpPr txBox="1"/>
          <p:nvPr/>
        </p:nvSpPr>
        <p:spPr>
          <a:xfrm>
            <a:off x="6282690" y="397510"/>
            <a:ext cx="5302885" cy="645160"/>
          </a:xfrm>
          <a:prstGeom prst="rect">
            <a:avLst/>
          </a:prstGeom>
          <a:noFill/>
        </p:spPr>
        <p:txBody>
          <a:bodyPr wrap="square" rtlCol="0">
            <a:spAutoFit/>
          </a:bodyPr>
          <a:p>
            <a:pPr algn="l"/>
            <a:r>
              <a:rPr lang="en-US" altLang="zh-CN"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rPr>
              <a:t>INCELL</a:t>
            </a:r>
            <a:r>
              <a:rPr lang="zh-CN" altLang="en-US"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rPr>
              <a:t>显示器</a:t>
            </a:r>
            <a:r>
              <a:rPr lang="en-US" altLang="zh-CN"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rPr>
              <a:t>/</a:t>
            </a:r>
            <a:r>
              <a:rPr lang="zh-CN" altLang="en-US"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rPr>
              <a:t>一体机</a:t>
            </a:r>
            <a:endParaRPr lang="zh-CN" altLang="en-US"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endParaRPr>
          </a:p>
        </p:txBody>
      </p:sp>
      <p:sp>
        <p:nvSpPr>
          <p:cNvPr id="94" name="文本框 93"/>
          <p:cNvSpPr txBox="1"/>
          <p:nvPr/>
        </p:nvSpPr>
        <p:spPr>
          <a:xfrm>
            <a:off x="6282690" y="918845"/>
            <a:ext cx="3787775" cy="337185"/>
          </a:xfrm>
          <a:prstGeom prst="rect">
            <a:avLst/>
          </a:prstGeom>
          <a:noFill/>
        </p:spPr>
        <p:txBody>
          <a:bodyPr wrap="square" rtlCol="0">
            <a:spAutoFit/>
          </a:bodyPr>
          <a:p>
            <a:pPr algn="l"/>
            <a:r>
              <a:rPr lang="en-US" sz="1600">
                <a:solidFill>
                  <a:schemeClr val="bg1"/>
                </a:solidFill>
                <a:latin typeface="苹方 常规" panose="020B0300000000000000" charset="-122"/>
                <a:ea typeface="苹方 常规" panose="020B0300000000000000" charset="-122"/>
                <a:cs typeface="胡晓波男神体" panose="02010600030101010101" charset="-122"/>
                <a:sym typeface="+mn-ea"/>
              </a:rPr>
              <a:t>I</a:t>
            </a:r>
            <a:r>
              <a:rPr lang="en-US" sz="16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sym typeface="+mn-ea"/>
              </a:rPr>
              <a:t>NCELL monitor/</a:t>
            </a:r>
            <a:r>
              <a:rPr sz="16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sym typeface="+mn-ea"/>
              </a:rPr>
              <a:t>touch all-in-one</a:t>
            </a:r>
            <a:endParaRPr sz="16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95" name="组合 94"/>
          <p:cNvGrpSpPr/>
          <p:nvPr/>
        </p:nvGrpSpPr>
        <p:grpSpPr>
          <a:xfrm rot="0">
            <a:off x="6406515" y="1268730"/>
            <a:ext cx="664210" cy="142240"/>
            <a:chOff x="1209" y="1998"/>
            <a:chExt cx="1046" cy="224"/>
          </a:xfrm>
        </p:grpSpPr>
        <p:sp>
          <p:nvSpPr>
            <p:cNvPr id="96" name="菱形 95"/>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7" name="菱形 96"/>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8" name="菱形 97"/>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9" name="菱形 98"/>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6" name="图片 55" descr="组 5"/>
          <p:cNvPicPr>
            <a:picLocks noChangeAspect="1"/>
          </p:cNvPicPr>
          <p:nvPr/>
        </p:nvPicPr>
        <p:blipFill>
          <a:blip r:embed="rId1"/>
          <a:stretch>
            <a:fillRect/>
          </a:stretch>
        </p:blipFill>
        <p:spPr>
          <a:xfrm>
            <a:off x="0" y="0"/>
            <a:ext cx="12192000" cy="6858000"/>
          </a:xfrm>
          <a:prstGeom prst="rect">
            <a:avLst/>
          </a:prstGeom>
        </p:spPr>
      </p:pic>
      <p:sp>
        <p:nvSpPr>
          <p:cNvPr id="57" name="文本框 56"/>
          <p:cNvSpPr txBox="1"/>
          <p:nvPr/>
        </p:nvSpPr>
        <p:spPr>
          <a:xfrm>
            <a:off x="177165" y="435610"/>
            <a:ext cx="4455160" cy="645160"/>
          </a:xfrm>
          <a:prstGeom prst="rect">
            <a:avLst/>
          </a:prstGeom>
          <a:noFill/>
        </p:spPr>
        <p:txBody>
          <a:bodyPr wrap="square" rtlCol="0">
            <a:spAutoFit/>
          </a:bodyPr>
          <a:p>
            <a:pPr algn="l"/>
            <a:r>
              <a:rPr lang="en-US" altLang="zh-CN"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rPr>
              <a:t>INCELL</a:t>
            </a:r>
            <a:r>
              <a:rPr lang="zh-CN" altLang="en-US"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rPr>
              <a:t>艺屏</a:t>
            </a:r>
            <a:endParaRPr lang="zh-CN" altLang="en-US"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endParaRPr>
          </a:p>
        </p:txBody>
      </p:sp>
      <p:sp>
        <p:nvSpPr>
          <p:cNvPr id="59" name="文本框 58"/>
          <p:cNvSpPr txBox="1"/>
          <p:nvPr/>
        </p:nvSpPr>
        <p:spPr>
          <a:xfrm>
            <a:off x="177165" y="956945"/>
            <a:ext cx="2702560" cy="337185"/>
          </a:xfrm>
          <a:prstGeom prst="rect">
            <a:avLst/>
          </a:prstGeom>
          <a:noFill/>
        </p:spPr>
        <p:txBody>
          <a:bodyPr wrap="square" rtlCol="0">
            <a:spAutoFit/>
          </a:bodyPr>
          <a:p>
            <a:pPr algn="l"/>
            <a:r>
              <a:rPr lang="en-US" sz="16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sym typeface="+mn-ea"/>
              </a:rPr>
              <a:t>INCELL a</a:t>
            </a:r>
            <a:r>
              <a:rPr sz="16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sym typeface="+mn-ea"/>
              </a:rPr>
              <a:t>rt </a:t>
            </a:r>
            <a:r>
              <a:rPr lang="en-US" sz="16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sym typeface="+mn-ea"/>
              </a:rPr>
              <a:t>s</a:t>
            </a:r>
            <a:r>
              <a:rPr sz="16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sym typeface="+mn-ea"/>
              </a:rPr>
              <a:t>creen</a:t>
            </a:r>
            <a:endParaRPr sz="16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60" name="文本框 59"/>
          <p:cNvSpPr txBox="1"/>
          <p:nvPr/>
        </p:nvSpPr>
        <p:spPr>
          <a:xfrm>
            <a:off x="4841240" y="435610"/>
            <a:ext cx="3216910" cy="645160"/>
          </a:xfrm>
          <a:prstGeom prst="rect">
            <a:avLst/>
          </a:prstGeom>
          <a:noFill/>
        </p:spPr>
        <p:txBody>
          <a:bodyPr wrap="square" rtlCol="0">
            <a:spAutoFit/>
          </a:bodyPr>
          <a:p>
            <a:pPr algn="l"/>
            <a:r>
              <a:rPr lang="en-US" altLang="zh-CN" sz="3600">
                <a:solidFill>
                  <a:schemeClr val="bg1"/>
                </a:solidFill>
                <a:latin typeface="苹方 特粗" panose="020B0800000000000000" charset="-122"/>
                <a:ea typeface="苹方 特粗" panose="020B0800000000000000" charset="-122"/>
                <a:cs typeface="胡晓波男神体" panose="02010600030101010101" charset="-122"/>
              </a:rPr>
              <a:t>INCELL</a:t>
            </a:r>
            <a:r>
              <a:rPr lang="zh-CN" altLang="en-US" sz="3600">
                <a:solidFill>
                  <a:schemeClr val="bg1"/>
                </a:solidFill>
                <a:latin typeface="苹方 特粗" panose="020B0800000000000000" charset="-122"/>
                <a:ea typeface="苹方 特粗" panose="020B0800000000000000" charset="-122"/>
                <a:cs typeface="胡晓波男神体" panose="02010600030101010101" charset="-122"/>
              </a:rPr>
              <a:t>直播机</a:t>
            </a:r>
            <a:endParaRPr lang="zh-CN" altLang="en-US" sz="3600">
              <a:solidFill>
                <a:schemeClr val="bg1"/>
              </a:solidFill>
              <a:latin typeface="苹方 特粗" panose="020B0800000000000000" charset="-122"/>
              <a:ea typeface="苹方 特粗" panose="020B0800000000000000" charset="-122"/>
              <a:cs typeface="胡晓波男神体" panose="02010600030101010101" charset="-122"/>
            </a:endParaRPr>
          </a:p>
        </p:txBody>
      </p:sp>
      <p:sp>
        <p:nvSpPr>
          <p:cNvPr id="61" name="文本框 60"/>
          <p:cNvSpPr txBox="1"/>
          <p:nvPr/>
        </p:nvSpPr>
        <p:spPr>
          <a:xfrm>
            <a:off x="4860925" y="956945"/>
            <a:ext cx="3206750" cy="337185"/>
          </a:xfrm>
          <a:prstGeom prst="rect">
            <a:avLst/>
          </a:prstGeom>
          <a:noFill/>
        </p:spPr>
        <p:txBody>
          <a:bodyPr wrap="square" rtlCol="0">
            <a:spAutoFit/>
          </a:bodyPr>
          <a:p>
            <a:pPr algn="l"/>
            <a:r>
              <a:rPr lang="en-US" sz="1600">
                <a:solidFill>
                  <a:schemeClr val="bg1"/>
                </a:solidFill>
                <a:latin typeface="苹方 常规" panose="020B0300000000000000" charset="-122"/>
                <a:ea typeface="苹方 常规" panose="020B0300000000000000" charset="-122"/>
                <a:cs typeface="胡晓波男神体" panose="02010600030101010101" charset="-122"/>
                <a:sym typeface="+mn-ea"/>
              </a:rPr>
              <a:t>INCELL l</a:t>
            </a:r>
            <a:r>
              <a:rPr sz="1600">
                <a:solidFill>
                  <a:schemeClr val="bg1"/>
                </a:solidFill>
                <a:latin typeface="苹方 常规" panose="020B0300000000000000" charset="-122"/>
                <a:ea typeface="苹方 常规" panose="020B0300000000000000" charset="-122"/>
                <a:cs typeface="胡晓波男神体" panose="02010600030101010101" charset="-122"/>
                <a:sym typeface="+mn-ea"/>
              </a:rPr>
              <a:t>ive broadcast machine</a:t>
            </a:r>
            <a:endParaRPr sz="1600">
              <a:solidFill>
                <a:schemeClr val="bg1"/>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63" name="组合 62"/>
          <p:cNvGrpSpPr/>
          <p:nvPr/>
        </p:nvGrpSpPr>
        <p:grpSpPr>
          <a:xfrm>
            <a:off x="7051040" y="1294130"/>
            <a:ext cx="664210" cy="142240"/>
            <a:chOff x="11104" y="2038"/>
            <a:chExt cx="1046" cy="224"/>
          </a:xfrm>
        </p:grpSpPr>
        <p:sp>
          <p:nvSpPr>
            <p:cNvPr id="64" name="菱形 63"/>
            <p:cNvSpPr/>
            <p:nvPr/>
          </p:nvSpPr>
          <p:spPr>
            <a:xfrm>
              <a:off x="11104" y="2038"/>
              <a:ext cx="224" cy="224"/>
            </a:xfrm>
            <a:prstGeom prst="diamond">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5" name="菱形 64"/>
            <p:cNvSpPr/>
            <p:nvPr/>
          </p:nvSpPr>
          <p:spPr>
            <a:xfrm>
              <a:off x="11378" y="2038"/>
              <a:ext cx="224" cy="224"/>
            </a:xfrm>
            <a:prstGeom prst="diamond">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7" name="菱形 66"/>
            <p:cNvSpPr/>
            <p:nvPr/>
          </p:nvSpPr>
          <p:spPr>
            <a:xfrm>
              <a:off x="11652" y="2038"/>
              <a:ext cx="224" cy="224"/>
            </a:xfrm>
            <a:prstGeom prst="diamond">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8" name="菱形 67"/>
            <p:cNvSpPr/>
            <p:nvPr/>
          </p:nvSpPr>
          <p:spPr>
            <a:xfrm>
              <a:off x="11926" y="2038"/>
              <a:ext cx="224" cy="224"/>
            </a:xfrm>
            <a:prstGeom prst="diamond">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69" name="组合 68"/>
          <p:cNvGrpSpPr/>
          <p:nvPr/>
        </p:nvGrpSpPr>
        <p:grpSpPr>
          <a:xfrm rot="0">
            <a:off x="291465" y="1294130"/>
            <a:ext cx="664210" cy="142240"/>
            <a:chOff x="1209" y="1998"/>
            <a:chExt cx="1046" cy="224"/>
          </a:xfrm>
        </p:grpSpPr>
        <p:sp>
          <p:nvSpPr>
            <p:cNvPr id="70" name="菱形 69"/>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1" name="菱形 70"/>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2" name="菱形 71"/>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5" name="菱形 7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77" name="文本框 76"/>
          <p:cNvSpPr txBox="1"/>
          <p:nvPr/>
        </p:nvSpPr>
        <p:spPr>
          <a:xfrm>
            <a:off x="8263890" y="435610"/>
            <a:ext cx="4156710" cy="645160"/>
          </a:xfrm>
          <a:prstGeom prst="rect">
            <a:avLst/>
          </a:prstGeom>
          <a:noFill/>
        </p:spPr>
        <p:txBody>
          <a:bodyPr wrap="square" rtlCol="0">
            <a:spAutoFit/>
          </a:bodyPr>
          <a:p>
            <a:pPr algn="l"/>
            <a:r>
              <a:rPr lang="en-US" altLang="zh-CN"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rPr>
              <a:t>INCELL</a:t>
            </a:r>
            <a:r>
              <a:rPr lang="zh-CN" altLang="en-US"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rPr>
              <a:t>会议</a:t>
            </a:r>
            <a:r>
              <a:rPr lang="zh-CN" altLang="en-US"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rPr>
              <a:t>白板</a:t>
            </a:r>
            <a:endParaRPr lang="zh-CN" altLang="en-US" sz="3600">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endParaRPr>
          </a:p>
        </p:txBody>
      </p:sp>
      <p:sp>
        <p:nvSpPr>
          <p:cNvPr id="80" name="文本框 79"/>
          <p:cNvSpPr txBox="1"/>
          <p:nvPr/>
        </p:nvSpPr>
        <p:spPr>
          <a:xfrm>
            <a:off x="8263890" y="956945"/>
            <a:ext cx="3118485" cy="337185"/>
          </a:xfrm>
          <a:prstGeom prst="rect">
            <a:avLst/>
          </a:prstGeom>
          <a:noFill/>
        </p:spPr>
        <p:txBody>
          <a:bodyPr wrap="square" rtlCol="0">
            <a:spAutoFit/>
          </a:bodyPr>
          <a:p>
            <a:pPr algn="l"/>
            <a:r>
              <a:rPr lang="en-US" sz="16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sym typeface="+mn-ea"/>
              </a:rPr>
              <a:t>INCELL </a:t>
            </a:r>
            <a:r>
              <a:rPr sz="16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sym typeface="+mn-ea"/>
              </a:rPr>
              <a:t>meeting whiteboard</a:t>
            </a:r>
            <a:endParaRPr sz="16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81" name="组合 80"/>
          <p:cNvGrpSpPr/>
          <p:nvPr/>
        </p:nvGrpSpPr>
        <p:grpSpPr>
          <a:xfrm rot="0">
            <a:off x="8378190" y="1294130"/>
            <a:ext cx="664210" cy="142240"/>
            <a:chOff x="1209" y="1998"/>
            <a:chExt cx="1046" cy="224"/>
          </a:xfrm>
        </p:grpSpPr>
        <p:sp>
          <p:nvSpPr>
            <p:cNvPr id="82" name="菱形 81"/>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3" name="菱形 82"/>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4" name="菱形 83"/>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5" name="菱形 8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9" name="文本框 18"/>
          <p:cNvSpPr txBox="1"/>
          <p:nvPr/>
        </p:nvSpPr>
        <p:spPr>
          <a:xfrm>
            <a:off x="643890"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屏幕智慧</a:t>
            </a:r>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化</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643890"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screen intelligence</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8" name="组合 7"/>
          <p:cNvGrpSpPr/>
          <p:nvPr/>
        </p:nvGrpSpPr>
        <p:grpSpPr>
          <a:xfrm rot="0">
            <a:off x="767715" y="1268730"/>
            <a:ext cx="664210" cy="142240"/>
            <a:chOff x="1209" y="1998"/>
            <a:chExt cx="1046" cy="224"/>
          </a:xfrm>
        </p:grpSpPr>
        <p:sp>
          <p:nvSpPr>
            <p:cNvPr id="11" name="菱形 10"/>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2" name="菱形 11"/>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菱形 12"/>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6" name="菱形 15"/>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20" name="文本框 19"/>
          <p:cNvSpPr txBox="1"/>
          <p:nvPr/>
        </p:nvSpPr>
        <p:spPr>
          <a:xfrm>
            <a:off x="767715" y="1550035"/>
            <a:ext cx="10952480" cy="1076325"/>
          </a:xfrm>
          <a:prstGeom prst="rect">
            <a:avLst/>
          </a:prstGeom>
          <a:noFill/>
        </p:spPr>
        <p:txBody>
          <a:bodyPr wrap="square" rtlCol="0">
            <a:spAutoFit/>
          </a:bodyPr>
          <a:p>
            <a:pPr fontAlgn="auto">
              <a:lnSpc>
                <a:spcPct val="200000"/>
              </a:lnSpc>
            </a:pPr>
            <a:r>
              <a:rPr lang="zh-CN" altLang="en-US" sz="1600">
                <a:solidFill>
                  <a:srgbClr val="8694A4"/>
                </a:solidFill>
              </a:rPr>
              <a:t>屏幕智慧化产品主要包括：电子班牌、智慧黑板、电子时钟、广告机、一体机</a:t>
            </a:r>
            <a:r>
              <a:rPr lang="zh-CN" altLang="en-US" sz="1600">
                <a:solidFill>
                  <a:srgbClr val="8694A4"/>
                </a:solidFill>
              </a:rPr>
              <a:t>等</a:t>
            </a:r>
            <a:endParaRPr lang="zh-CN" altLang="en-US" sz="1600">
              <a:solidFill>
                <a:srgbClr val="8694A4"/>
              </a:solidFill>
            </a:endParaRPr>
          </a:p>
          <a:p>
            <a:pPr fontAlgn="auto">
              <a:lnSpc>
                <a:spcPct val="200000"/>
              </a:lnSpc>
            </a:pPr>
            <a:r>
              <a:rPr lang="zh-CN" altLang="en-US" sz="1600">
                <a:solidFill>
                  <a:srgbClr val="8694A4"/>
                </a:solidFill>
              </a:rPr>
              <a:t>适用于：教育培训行业、餐饮点餐、商超、地铁、医院、行政</a:t>
            </a:r>
            <a:r>
              <a:rPr lang="zh-CN" altLang="en-US" sz="1600">
                <a:solidFill>
                  <a:srgbClr val="8694A4"/>
                </a:solidFill>
              </a:rPr>
              <a:t>单位、办公显示、文化展厅、智慧党建等各个行业</a:t>
            </a:r>
            <a:endParaRPr lang="zh-CN" altLang="en-US" sz="1600">
              <a:solidFill>
                <a:srgbClr val="8694A4"/>
              </a:solidFill>
            </a:endParaRPr>
          </a:p>
        </p:txBody>
      </p:sp>
      <p:sp>
        <p:nvSpPr>
          <p:cNvPr id="22" name="文本框 21"/>
          <p:cNvSpPr txBox="1"/>
          <p:nvPr/>
        </p:nvSpPr>
        <p:spPr>
          <a:xfrm>
            <a:off x="615315" y="3658870"/>
            <a:ext cx="3797935" cy="460375"/>
          </a:xfrm>
          <a:prstGeom prst="rect">
            <a:avLst/>
          </a:prstGeom>
          <a:noFill/>
        </p:spPr>
        <p:txBody>
          <a:bodyPr wrap="square" rtlCol="0">
            <a:spAutoFit/>
          </a:bodyPr>
          <a:p>
            <a:pPr algn="l"/>
            <a:r>
              <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屏幕</a:t>
            </a:r>
            <a:r>
              <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智慧化产品特点</a:t>
            </a:r>
            <a:endParaRPr lang="en-US" altLang="zh-CN"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3" name="文本框 22"/>
          <p:cNvSpPr txBox="1"/>
          <p:nvPr/>
        </p:nvSpPr>
        <p:spPr>
          <a:xfrm>
            <a:off x="615315" y="4014470"/>
            <a:ext cx="4624705" cy="337185"/>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Screen intelligence p</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roduct</a:t>
            </a:r>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f</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eatures</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51" name="组合 50"/>
          <p:cNvGrpSpPr/>
          <p:nvPr/>
        </p:nvGrpSpPr>
        <p:grpSpPr>
          <a:xfrm>
            <a:off x="4682490" y="4692650"/>
            <a:ext cx="1022350" cy="737235"/>
            <a:chOff x="10449" y="6673"/>
            <a:chExt cx="1610" cy="1161"/>
          </a:xfrm>
        </p:grpSpPr>
        <p:sp>
          <p:nvSpPr>
            <p:cNvPr id="24" name="文本框 23"/>
            <p:cNvSpPr txBox="1"/>
            <p:nvPr/>
          </p:nvSpPr>
          <p:spPr>
            <a:xfrm>
              <a:off x="10449" y="7303"/>
              <a:ext cx="1610"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十点触摸</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41" name="图片 40" descr="手,手掌,巴掌 拷贝"/>
            <p:cNvPicPr>
              <a:picLocks noChangeAspect="1"/>
            </p:cNvPicPr>
            <p:nvPr/>
          </p:nvPicPr>
          <p:blipFill>
            <a:blip r:embed="rId1"/>
            <a:stretch>
              <a:fillRect/>
            </a:stretch>
          </p:blipFill>
          <p:spPr>
            <a:xfrm>
              <a:off x="10841" y="6673"/>
              <a:ext cx="825" cy="405"/>
            </a:xfrm>
            <a:prstGeom prst="rect">
              <a:avLst/>
            </a:prstGeom>
          </p:spPr>
        </p:pic>
      </p:grpSp>
      <p:grpSp>
        <p:nvGrpSpPr>
          <p:cNvPr id="25" name="组合 24"/>
          <p:cNvGrpSpPr/>
          <p:nvPr/>
        </p:nvGrpSpPr>
        <p:grpSpPr>
          <a:xfrm>
            <a:off x="8420100" y="4654550"/>
            <a:ext cx="1028700" cy="775335"/>
            <a:chOff x="14994" y="6613"/>
            <a:chExt cx="1620" cy="1221"/>
          </a:xfrm>
        </p:grpSpPr>
        <p:sp>
          <p:nvSpPr>
            <p:cNvPr id="39" name="文本框 38"/>
            <p:cNvSpPr txBox="1"/>
            <p:nvPr/>
          </p:nvSpPr>
          <p:spPr>
            <a:xfrm>
              <a:off x="14994" y="7303"/>
              <a:ext cx="1620"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高透光率</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26" name="图片 25" descr="组 33"/>
            <p:cNvPicPr>
              <a:picLocks noChangeAspect="1"/>
            </p:cNvPicPr>
            <p:nvPr/>
          </p:nvPicPr>
          <p:blipFill>
            <a:blip r:embed="rId2"/>
            <a:stretch>
              <a:fillRect/>
            </a:stretch>
          </p:blipFill>
          <p:spPr>
            <a:xfrm>
              <a:off x="15527" y="6613"/>
              <a:ext cx="555" cy="660"/>
            </a:xfrm>
            <a:prstGeom prst="rect">
              <a:avLst/>
            </a:prstGeom>
          </p:spPr>
        </p:pic>
      </p:grpSp>
      <p:grpSp>
        <p:nvGrpSpPr>
          <p:cNvPr id="54" name="组合 53"/>
          <p:cNvGrpSpPr/>
          <p:nvPr/>
        </p:nvGrpSpPr>
        <p:grpSpPr>
          <a:xfrm>
            <a:off x="10359390" y="4638040"/>
            <a:ext cx="806450" cy="791845"/>
            <a:chOff x="17377" y="6587"/>
            <a:chExt cx="1270" cy="1247"/>
          </a:xfrm>
        </p:grpSpPr>
        <p:sp>
          <p:nvSpPr>
            <p:cNvPr id="44" name="文本框 43"/>
            <p:cNvSpPr txBox="1"/>
            <p:nvPr/>
          </p:nvSpPr>
          <p:spPr>
            <a:xfrm>
              <a:off x="17377" y="7303"/>
              <a:ext cx="1270"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防眩光</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47" name="图片 46" descr="眼睛"/>
            <p:cNvPicPr>
              <a:picLocks noChangeAspect="1"/>
            </p:cNvPicPr>
            <p:nvPr/>
          </p:nvPicPr>
          <p:blipFill>
            <a:blip r:embed="rId3"/>
            <a:stretch>
              <a:fillRect/>
            </a:stretch>
          </p:blipFill>
          <p:spPr>
            <a:xfrm>
              <a:off x="17657" y="6587"/>
              <a:ext cx="711" cy="711"/>
            </a:xfrm>
            <a:prstGeom prst="rect">
              <a:avLst/>
            </a:prstGeom>
          </p:spPr>
        </p:pic>
      </p:grpSp>
      <p:grpSp>
        <p:nvGrpSpPr>
          <p:cNvPr id="50" name="组合 49"/>
          <p:cNvGrpSpPr/>
          <p:nvPr/>
        </p:nvGrpSpPr>
        <p:grpSpPr>
          <a:xfrm>
            <a:off x="6615430" y="4602480"/>
            <a:ext cx="894080" cy="826770"/>
            <a:chOff x="12822" y="6531"/>
            <a:chExt cx="1408" cy="1302"/>
          </a:xfrm>
        </p:grpSpPr>
        <p:sp>
          <p:nvSpPr>
            <p:cNvPr id="45" name="文本框 44"/>
            <p:cNvSpPr txBox="1"/>
            <p:nvPr/>
          </p:nvSpPr>
          <p:spPr>
            <a:xfrm>
              <a:off x="12822" y="7303"/>
              <a:ext cx="1409" cy="531"/>
            </a:xfrm>
            <a:prstGeom prst="rect">
              <a:avLst/>
            </a:prstGeom>
            <a:noFill/>
          </p:spPr>
          <p:txBody>
            <a:bodyPr wrap="square" rtlCol="0">
              <a:spAutoFit/>
            </a:bodyPr>
            <a:p>
              <a:pPr algn="l"/>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4K</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高清</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48" name="文本框 47"/>
            <p:cNvSpPr txBox="1"/>
            <p:nvPr/>
          </p:nvSpPr>
          <p:spPr>
            <a:xfrm>
              <a:off x="13016" y="6531"/>
              <a:ext cx="1158" cy="822"/>
            </a:xfrm>
            <a:prstGeom prst="rect">
              <a:avLst/>
            </a:prstGeom>
            <a:noFill/>
          </p:spPr>
          <p:txBody>
            <a:bodyPr wrap="square" rtlCol="0">
              <a:spAutoFit/>
            </a:bodyPr>
            <a:p>
              <a:pPr algn="l"/>
              <a:r>
                <a:rPr lang="en-US" altLang="zh-CN" sz="2800" b="1">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sym typeface="+mn-ea"/>
                </a:rPr>
                <a:t>4K</a:t>
              </a:r>
              <a:endParaRPr lang="en-US" altLang="zh-CN" sz="2800" b="1">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sym typeface="+mn-ea"/>
              </a:endParaRPr>
            </a:p>
          </p:txBody>
        </p:sp>
      </p:grpSp>
      <p:grpSp>
        <p:nvGrpSpPr>
          <p:cNvPr id="74" name="组合 73"/>
          <p:cNvGrpSpPr/>
          <p:nvPr/>
        </p:nvGrpSpPr>
        <p:grpSpPr>
          <a:xfrm>
            <a:off x="796290" y="4707890"/>
            <a:ext cx="1042670" cy="721995"/>
            <a:chOff x="4127" y="7354"/>
            <a:chExt cx="1642" cy="1137"/>
          </a:xfrm>
        </p:grpSpPr>
        <p:sp>
          <p:nvSpPr>
            <p:cNvPr id="53" name="文本框 52"/>
            <p:cNvSpPr txBox="1"/>
            <p:nvPr/>
          </p:nvSpPr>
          <p:spPr>
            <a:xfrm>
              <a:off x="4127" y="7960"/>
              <a:ext cx="1642"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配套软件</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73" name="图片 72" descr="软件"/>
            <p:cNvPicPr>
              <a:picLocks noChangeAspect="1"/>
            </p:cNvPicPr>
            <p:nvPr/>
          </p:nvPicPr>
          <p:blipFill>
            <a:blip r:embed="rId4"/>
            <a:stretch>
              <a:fillRect/>
            </a:stretch>
          </p:blipFill>
          <p:spPr>
            <a:xfrm>
              <a:off x="4684" y="7354"/>
              <a:ext cx="528" cy="528"/>
            </a:xfrm>
            <a:prstGeom prst="rect">
              <a:avLst/>
            </a:prstGeom>
          </p:spPr>
        </p:pic>
      </p:grpSp>
      <p:grpSp>
        <p:nvGrpSpPr>
          <p:cNvPr id="79" name="组合 78"/>
          <p:cNvGrpSpPr/>
          <p:nvPr/>
        </p:nvGrpSpPr>
        <p:grpSpPr>
          <a:xfrm>
            <a:off x="2749550" y="4634230"/>
            <a:ext cx="1022350" cy="795655"/>
            <a:chOff x="6620" y="7262"/>
            <a:chExt cx="1610" cy="1253"/>
          </a:xfrm>
        </p:grpSpPr>
        <p:sp>
          <p:nvSpPr>
            <p:cNvPr id="76" name="文本框 75"/>
            <p:cNvSpPr txBox="1"/>
            <p:nvPr/>
          </p:nvSpPr>
          <p:spPr>
            <a:xfrm>
              <a:off x="6620" y="7984"/>
              <a:ext cx="1610"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远程</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发布</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78" name="图片 77" descr="icon_发布"/>
            <p:cNvPicPr>
              <a:picLocks noChangeAspect="1"/>
            </p:cNvPicPr>
            <p:nvPr/>
          </p:nvPicPr>
          <p:blipFill>
            <a:blip r:embed="rId5"/>
            <a:stretch>
              <a:fillRect/>
            </a:stretch>
          </p:blipFill>
          <p:spPr>
            <a:xfrm>
              <a:off x="7063" y="7262"/>
              <a:ext cx="698" cy="698"/>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66" name="组合 65"/>
          <p:cNvGrpSpPr/>
          <p:nvPr/>
        </p:nvGrpSpPr>
        <p:grpSpPr>
          <a:xfrm>
            <a:off x="253365" y="397510"/>
            <a:ext cx="2702560" cy="1013460"/>
            <a:chOff x="1014" y="626"/>
            <a:chExt cx="4256" cy="1596"/>
          </a:xfrm>
        </p:grpSpPr>
        <p:sp>
          <p:nvSpPr>
            <p:cNvPr id="2" name="文本框 1"/>
            <p:cNvSpPr txBox="1"/>
            <p:nvPr/>
          </p:nvSpPr>
          <p:spPr>
            <a:xfrm>
              <a:off x="1014" y="626"/>
              <a:ext cx="3417" cy="1016"/>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电子</a:t>
              </a:r>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班牌</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3" name="文本框 2"/>
            <p:cNvSpPr txBox="1"/>
            <p:nvPr/>
          </p:nvSpPr>
          <p:spPr>
            <a:xfrm>
              <a:off x="1014" y="1447"/>
              <a:ext cx="4256"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Electronic class card</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rot="0">
              <a:off x="1209" y="1998"/>
              <a:ext cx="1046" cy="224"/>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菱形 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pic>
        <p:nvPicPr>
          <p:cNvPr id="6" name="图片 5" descr="组 6"/>
          <p:cNvPicPr>
            <a:picLocks noChangeAspect="1"/>
          </p:cNvPicPr>
          <p:nvPr/>
        </p:nvPicPr>
        <p:blipFill>
          <a:blip r:embed="rId1"/>
          <a:stretch>
            <a:fillRect/>
          </a:stretch>
        </p:blipFill>
        <p:spPr>
          <a:xfrm>
            <a:off x="8708390" y="0"/>
            <a:ext cx="3480435" cy="6858000"/>
          </a:xfrm>
          <a:prstGeom prst="rect">
            <a:avLst/>
          </a:prstGeom>
        </p:spPr>
      </p:pic>
      <p:sp>
        <p:nvSpPr>
          <p:cNvPr id="7" name="文本框 6"/>
          <p:cNvSpPr txBox="1"/>
          <p:nvPr/>
        </p:nvSpPr>
        <p:spPr>
          <a:xfrm>
            <a:off x="253365" y="1778000"/>
            <a:ext cx="1684020" cy="460375"/>
          </a:xfrm>
          <a:prstGeom prst="rect">
            <a:avLst/>
          </a:prstGeom>
          <a:noFill/>
        </p:spPr>
        <p:txBody>
          <a:bodyPr wrap="square" rtlCol="0">
            <a:spAutoFit/>
          </a:bodyPr>
          <a:p>
            <a:pPr algn="l"/>
            <a:r>
              <a:rPr lang="zh-CN" altLang="en-US" sz="24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rPr>
              <a:t>产品型号</a:t>
            </a:r>
            <a:endParaRPr lang="zh-CN" altLang="en-US" sz="24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endParaRPr>
          </a:p>
        </p:txBody>
      </p:sp>
      <p:sp>
        <p:nvSpPr>
          <p:cNvPr id="9" name="文本框 8"/>
          <p:cNvSpPr txBox="1"/>
          <p:nvPr/>
        </p:nvSpPr>
        <p:spPr>
          <a:xfrm>
            <a:off x="253365" y="2492375"/>
            <a:ext cx="3529965" cy="1198880"/>
          </a:xfrm>
          <a:prstGeom prst="rect">
            <a:avLst/>
          </a:prstGeom>
          <a:noFill/>
        </p:spPr>
        <p:txBody>
          <a:bodyPr wrap="square" rtlCol="0">
            <a:spAutoFit/>
          </a:bodyPr>
          <a:p>
            <a:pPr algn="l" fontAlgn="auto">
              <a:lnSpc>
                <a:spcPct val="150000"/>
              </a:lnSpc>
            </a:pPr>
            <a:r>
              <a:rPr lang="en-US" altLang="zh-CN" sz="1200">
                <a:solidFill>
                  <a:srgbClr val="8694A4"/>
                </a:solidFill>
                <a:latin typeface="苹方 常规" panose="020B0300000000000000" charset="-122"/>
                <a:ea typeface="苹方 常规" panose="020B0300000000000000" charset="-122"/>
                <a:sym typeface="+mn-ea"/>
              </a:rPr>
              <a:t>PS-DSA2150-NMTC     PS-DSA3200-NMTC</a:t>
            </a:r>
            <a:endParaRPr lang="en-US" altLang="zh-CN" sz="1200">
              <a:solidFill>
                <a:srgbClr val="8694A4"/>
              </a:solidFill>
              <a:latin typeface="苹方 常规" panose="020B0300000000000000" charset="-122"/>
              <a:ea typeface="苹方 常规" panose="020B0300000000000000" charset="-122"/>
              <a:sym typeface="+mn-ea"/>
            </a:endParaRPr>
          </a:p>
          <a:p>
            <a:pPr algn="l" fontAlgn="auto">
              <a:lnSpc>
                <a:spcPct val="150000"/>
              </a:lnSpc>
            </a:pPr>
            <a:r>
              <a:rPr lang="en-US" altLang="zh-CN" sz="1200">
                <a:solidFill>
                  <a:srgbClr val="8694A4"/>
                </a:solidFill>
                <a:latin typeface="苹方 常规" panose="020B0300000000000000" charset="-122"/>
                <a:ea typeface="苹方 常规" panose="020B0300000000000000" charset="-122"/>
                <a:sym typeface="+mn-ea"/>
              </a:rPr>
              <a:t>PS-DSA4900-NMTC     PS-DSA2150-2TCA</a:t>
            </a:r>
            <a:endParaRPr lang="en-US" altLang="zh-CN" sz="1200">
              <a:solidFill>
                <a:srgbClr val="8694A4"/>
              </a:solidFill>
              <a:latin typeface="苹方 常规" panose="020B0300000000000000" charset="-122"/>
              <a:ea typeface="苹方 常规" panose="020B0300000000000000" charset="-122"/>
            </a:endParaRPr>
          </a:p>
          <a:p>
            <a:pPr algn="l" fontAlgn="auto">
              <a:lnSpc>
                <a:spcPct val="150000"/>
              </a:lnSpc>
            </a:pPr>
            <a:r>
              <a:rPr lang="en-US" altLang="zh-CN" sz="1200">
                <a:solidFill>
                  <a:srgbClr val="8694A4"/>
                </a:solidFill>
                <a:latin typeface="苹方 常规" panose="020B0300000000000000" charset="-122"/>
                <a:ea typeface="苹方 常规" panose="020B0300000000000000" charset="-122"/>
                <a:sym typeface="+mn-ea"/>
              </a:rPr>
              <a:t>PS-DSA2380-2TC        PS-DSA2150-TC</a:t>
            </a:r>
            <a:endParaRPr lang="en-US" altLang="zh-CN" sz="1200">
              <a:solidFill>
                <a:srgbClr val="8694A4"/>
              </a:solidFill>
              <a:latin typeface="苹方 常规" panose="020B0300000000000000" charset="-122"/>
              <a:ea typeface="苹方 常规" panose="020B0300000000000000" charset="-122"/>
            </a:endParaRPr>
          </a:p>
          <a:p>
            <a:pPr algn="l" fontAlgn="auto">
              <a:lnSpc>
                <a:spcPct val="150000"/>
              </a:lnSpc>
            </a:pPr>
            <a:r>
              <a:rPr lang="en-US" altLang="zh-CN" sz="1200">
                <a:solidFill>
                  <a:srgbClr val="8694A4"/>
                </a:solidFill>
                <a:latin typeface="苹方 常规" panose="020B0300000000000000" charset="-122"/>
                <a:ea typeface="苹方 常规" panose="020B0300000000000000" charset="-122"/>
                <a:sym typeface="+mn-ea"/>
              </a:rPr>
              <a:t>PS-DSA2150-2TC        PS-DSA2150-TCQ</a:t>
            </a:r>
            <a:endParaRPr lang="en-US" altLang="zh-CN"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 name="文本框 9"/>
          <p:cNvSpPr txBox="1"/>
          <p:nvPr/>
        </p:nvSpPr>
        <p:spPr>
          <a:xfrm>
            <a:off x="243840" y="2200275"/>
            <a:ext cx="769620" cy="368300"/>
          </a:xfrm>
          <a:prstGeom prst="rect">
            <a:avLst/>
          </a:prstGeom>
          <a:noFill/>
        </p:spPr>
        <p:txBody>
          <a:bodyPr wrap="square" rtlCol="0">
            <a:spAutoFit/>
          </a:bodyPr>
          <a:p>
            <a:pPr algn="l"/>
            <a:r>
              <a:rPr lang="zh-CN" altLang="en-US">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rPr>
              <a:t>横版</a:t>
            </a:r>
            <a:endParaRPr lang="zh-CN" altLang="en-US">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endParaRPr>
          </a:p>
        </p:txBody>
      </p:sp>
      <p:sp>
        <p:nvSpPr>
          <p:cNvPr id="21" name="文本框 20"/>
          <p:cNvSpPr txBox="1"/>
          <p:nvPr/>
        </p:nvSpPr>
        <p:spPr>
          <a:xfrm>
            <a:off x="253365" y="3984625"/>
            <a:ext cx="1684020" cy="460375"/>
          </a:xfrm>
          <a:prstGeom prst="rect">
            <a:avLst/>
          </a:prstGeom>
          <a:noFill/>
        </p:spPr>
        <p:txBody>
          <a:bodyPr wrap="square" rtlCol="0">
            <a:spAutoFit/>
          </a:bodyPr>
          <a:p>
            <a:pPr algn="l"/>
            <a:r>
              <a:rPr lang="zh-CN" altLang="en-US" sz="24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rPr>
              <a:t>产品特点</a:t>
            </a:r>
            <a:endParaRPr lang="en-US" altLang="zh-CN" sz="24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endParaRPr>
          </a:p>
        </p:txBody>
      </p:sp>
      <p:grpSp>
        <p:nvGrpSpPr>
          <p:cNvPr id="17" name="组合 16"/>
          <p:cNvGrpSpPr/>
          <p:nvPr/>
        </p:nvGrpSpPr>
        <p:grpSpPr>
          <a:xfrm>
            <a:off x="231775" y="5489575"/>
            <a:ext cx="4851400" cy="936625"/>
            <a:chOff x="4655" y="8930"/>
            <a:chExt cx="7640" cy="1475"/>
          </a:xfrm>
        </p:grpSpPr>
        <p:pic>
          <p:nvPicPr>
            <p:cNvPr id="38" name="图片 37" descr="触控"/>
            <p:cNvPicPr>
              <a:picLocks noChangeAspect="1"/>
            </p:cNvPicPr>
            <p:nvPr/>
          </p:nvPicPr>
          <p:blipFill>
            <a:blip r:embed="rId2"/>
            <a:stretch>
              <a:fillRect/>
            </a:stretch>
          </p:blipFill>
          <p:spPr>
            <a:xfrm>
              <a:off x="9331" y="8930"/>
              <a:ext cx="540" cy="622"/>
            </a:xfrm>
            <a:prstGeom prst="rect">
              <a:avLst/>
            </a:prstGeom>
          </p:spPr>
        </p:pic>
        <p:sp>
          <p:nvSpPr>
            <p:cNvPr id="40" name="文本框 39"/>
            <p:cNvSpPr txBox="1"/>
            <p:nvPr/>
          </p:nvSpPr>
          <p:spPr>
            <a:xfrm>
              <a:off x="8970" y="9554"/>
              <a:ext cx="1261" cy="580"/>
            </a:xfrm>
            <a:prstGeom prst="rect">
              <a:avLst/>
            </a:prstGeom>
            <a:noFill/>
          </p:spPr>
          <p:txBody>
            <a:bodyPr wrap="square" rtlCol="0">
              <a:spAutoFit/>
            </a:bodyPr>
            <a:p>
              <a:pPr algn="l" fontAlgn="auto">
                <a:lnSpc>
                  <a:spcPct val="150000"/>
                </a:lnSpc>
              </a:pPr>
              <a:r>
                <a:rPr lang="zh-CN" altLang="en-US" sz="1200">
                  <a:solidFill>
                    <a:srgbClr val="8694A4"/>
                  </a:solidFill>
                  <a:latin typeface="苹方 常规" panose="020B0300000000000000" charset="-122"/>
                  <a:ea typeface="苹方 常规" panose="020B0300000000000000" charset="-122"/>
                  <a:sym typeface="+mn-ea"/>
                </a:rPr>
                <a:t>十点触控</a:t>
              </a:r>
              <a:endParaRPr lang="zh-CN" altLang="en-US" sz="1200">
                <a:solidFill>
                  <a:srgbClr val="8694A4"/>
                </a:solidFill>
                <a:latin typeface="苹方 常规" panose="020B0300000000000000" charset="-122"/>
                <a:ea typeface="苹方 常规" panose="020B0300000000000000" charset="-122"/>
                <a:sym typeface="+mn-ea"/>
              </a:endParaRPr>
            </a:p>
          </p:txBody>
        </p:sp>
        <p:pic>
          <p:nvPicPr>
            <p:cNvPr id="37" name="图片 36" descr="AK-MN_麦克风"/>
            <p:cNvPicPr>
              <a:picLocks noChangeAspect="1"/>
            </p:cNvPicPr>
            <p:nvPr/>
          </p:nvPicPr>
          <p:blipFill>
            <a:blip r:embed="rId3"/>
            <a:stretch>
              <a:fillRect/>
            </a:stretch>
          </p:blipFill>
          <p:spPr>
            <a:xfrm>
              <a:off x="5339" y="8953"/>
              <a:ext cx="412" cy="577"/>
            </a:xfrm>
            <a:prstGeom prst="rect">
              <a:avLst/>
            </a:prstGeom>
          </p:spPr>
        </p:pic>
        <p:sp>
          <p:nvSpPr>
            <p:cNvPr id="52" name="文本框 51"/>
            <p:cNvSpPr txBox="1"/>
            <p:nvPr/>
          </p:nvSpPr>
          <p:spPr>
            <a:xfrm>
              <a:off x="4655" y="9680"/>
              <a:ext cx="1795" cy="725"/>
            </a:xfrm>
            <a:prstGeom prst="rect">
              <a:avLst/>
            </a:prstGeom>
            <a:noFill/>
          </p:spPr>
          <p:txBody>
            <a:bodyPr wrap="square" rtlCol="0">
              <a:spAutoFit/>
            </a:bodyPr>
            <a:p>
              <a:pPr algn="ctr" fontAlgn="auto">
                <a:lnSpc>
                  <a:spcPct val="100000"/>
                </a:lnSpc>
              </a:pPr>
              <a:r>
                <a:rPr lang="zh-CN" altLang="en-US" sz="1200">
                  <a:solidFill>
                    <a:srgbClr val="8694A4"/>
                  </a:solidFill>
                  <a:latin typeface="苹方 常规" panose="020B0300000000000000" charset="-122"/>
                  <a:ea typeface="苹方 常规" panose="020B0300000000000000" charset="-122"/>
                  <a:sym typeface="+mn-ea"/>
                </a:rPr>
                <a:t>八麦克风</a:t>
              </a:r>
              <a:endParaRPr lang="zh-CN" altLang="en-US" sz="1200">
                <a:solidFill>
                  <a:srgbClr val="8694A4"/>
                </a:solidFill>
                <a:latin typeface="苹方 常规" panose="020B0300000000000000" charset="-122"/>
                <a:ea typeface="苹方 常规" panose="020B0300000000000000" charset="-122"/>
                <a:sym typeface="+mn-ea"/>
              </a:endParaRPr>
            </a:p>
            <a:p>
              <a:pPr algn="ctr" fontAlgn="auto">
                <a:lnSpc>
                  <a:spcPct val="100000"/>
                </a:lnSpc>
              </a:pPr>
              <a:r>
                <a:rPr lang="zh-CN" altLang="en-US" sz="1200">
                  <a:solidFill>
                    <a:srgbClr val="8694A4"/>
                  </a:solidFill>
                  <a:latin typeface="苹方 常规" panose="020B0300000000000000" charset="-122"/>
                  <a:ea typeface="苹方 常规" panose="020B0300000000000000" charset="-122"/>
                  <a:sym typeface="+mn-ea"/>
                </a:rPr>
                <a:t>语音识别阵列</a:t>
              </a:r>
              <a:endParaRPr lang="zh-CN" altLang="en-US" sz="1200">
                <a:solidFill>
                  <a:srgbClr val="8694A4"/>
                </a:solidFill>
                <a:latin typeface="苹方 常规" panose="020B0300000000000000" charset="-122"/>
                <a:ea typeface="苹方 常规" panose="020B0300000000000000" charset="-122"/>
                <a:sym typeface="+mn-ea"/>
              </a:endParaRPr>
            </a:p>
          </p:txBody>
        </p:sp>
        <p:pic>
          <p:nvPicPr>
            <p:cNvPr id="30" name="图片 29" descr="组 7"/>
            <p:cNvPicPr>
              <a:picLocks noChangeAspect="1"/>
            </p:cNvPicPr>
            <p:nvPr/>
          </p:nvPicPr>
          <p:blipFill>
            <a:blip r:embed="rId4"/>
            <a:stretch>
              <a:fillRect/>
            </a:stretch>
          </p:blipFill>
          <p:spPr>
            <a:xfrm>
              <a:off x="11088" y="8968"/>
              <a:ext cx="587" cy="546"/>
            </a:xfrm>
            <a:prstGeom prst="rect">
              <a:avLst/>
            </a:prstGeom>
          </p:spPr>
        </p:pic>
        <p:sp>
          <p:nvSpPr>
            <p:cNvPr id="55" name="文本框 54"/>
            <p:cNvSpPr txBox="1"/>
            <p:nvPr/>
          </p:nvSpPr>
          <p:spPr>
            <a:xfrm>
              <a:off x="10467" y="9554"/>
              <a:ext cx="1828" cy="580"/>
            </a:xfrm>
            <a:prstGeom prst="rect">
              <a:avLst/>
            </a:prstGeom>
            <a:noFill/>
          </p:spPr>
          <p:txBody>
            <a:bodyPr wrap="square" rtlCol="0">
              <a:spAutoFit/>
            </a:bodyPr>
            <a:p>
              <a:pPr algn="l" fontAlgn="auto">
                <a:lnSpc>
                  <a:spcPct val="150000"/>
                </a:lnSpc>
              </a:pPr>
              <a:r>
                <a:rPr lang="zh-CN" altLang="en-US" sz="1200">
                  <a:solidFill>
                    <a:srgbClr val="8694A4"/>
                  </a:solidFill>
                  <a:latin typeface="苹方 常规" panose="020B0300000000000000" charset="-122"/>
                  <a:ea typeface="苹方 常规" panose="020B0300000000000000" charset="-122"/>
                  <a:sym typeface="+mn-ea"/>
                </a:rPr>
                <a:t>5mm超窄边框</a:t>
              </a:r>
              <a:endParaRPr lang="zh-CN" altLang="en-US" sz="1200">
                <a:solidFill>
                  <a:srgbClr val="8694A4"/>
                </a:solidFill>
                <a:latin typeface="苹方 常规" panose="020B0300000000000000" charset="-122"/>
                <a:ea typeface="苹方 常规" panose="020B0300000000000000" charset="-122"/>
                <a:sym typeface="+mn-ea"/>
              </a:endParaRPr>
            </a:p>
          </p:txBody>
        </p:sp>
        <p:pic>
          <p:nvPicPr>
            <p:cNvPr id="27" name="图片 26" descr="组 4"/>
            <p:cNvPicPr>
              <a:picLocks noChangeAspect="1"/>
            </p:cNvPicPr>
            <p:nvPr/>
          </p:nvPicPr>
          <p:blipFill>
            <a:blip r:embed="rId5"/>
            <a:stretch>
              <a:fillRect/>
            </a:stretch>
          </p:blipFill>
          <p:spPr>
            <a:xfrm>
              <a:off x="7148" y="9080"/>
              <a:ext cx="731" cy="322"/>
            </a:xfrm>
            <a:prstGeom prst="rect">
              <a:avLst/>
            </a:prstGeom>
          </p:spPr>
        </p:pic>
        <p:sp>
          <p:nvSpPr>
            <p:cNvPr id="58" name="文本框 57"/>
            <p:cNvSpPr txBox="1"/>
            <p:nvPr/>
          </p:nvSpPr>
          <p:spPr>
            <a:xfrm>
              <a:off x="6740" y="9680"/>
              <a:ext cx="1563" cy="725"/>
            </a:xfrm>
            <a:prstGeom prst="rect">
              <a:avLst/>
            </a:prstGeom>
            <a:noFill/>
          </p:spPr>
          <p:txBody>
            <a:bodyPr wrap="square" rtlCol="0">
              <a:spAutoFit/>
            </a:bodyPr>
            <a:p>
              <a:pPr algn="ctr" fontAlgn="auto">
                <a:lnSpc>
                  <a:spcPct val="100000"/>
                </a:lnSpc>
              </a:pPr>
              <a:r>
                <a:rPr lang="zh-CN" altLang="en-US" sz="1200">
                  <a:solidFill>
                    <a:srgbClr val="8694A4"/>
                  </a:solidFill>
                  <a:latin typeface="苹方 常规" panose="020B0300000000000000" charset="-122"/>
                  <a:ea typeface="苹方 常规" panose="020B0300000000000000" charset="-122"/>
                  <a:sym typeface="+mn-ea"/>
                </a:rPr>
                <a:t>双目活别</a:t>
              </a:r>
              <a:endParaRPr lang="zh-CN" altLang="en-US" sz="1200">
                <a:solidFill>
                  <a:srgbClr val="8694A4"/>
                </a:solidFill>
                <a:latin typeface="苹方 常规" panose="020B0300000000000000" charset="-122"/>
                <a:ea typeface="苹方 常规" panose="020B0300000000000000" charset="-122"/>
                <a:sym typeface="+mn-ea"/>
              </a:endParaRPr>
            </a:p>
            <a:p>
              <a:pPr algn="ctr" fontAlgn="auto">
                <a:lnSpc>
                  <a:spcPct val="100000"/>
                </a:lnSpc>
              </a:pPr>
              <a:r>
                <a:rPr lang="zh-CN" altLang="en-US" sz="1200">
                  <a:solidFill>
                    <a:srgbClr val="8694A4"/>
                  </a:solidFill>
                  <a:latin typeface="苹方 常规" panose="020B0300000000000000" charset="-122"/>
                  <a:ea typeface="苹方 常规" panose="020B0300000000000000" charset="-122"/>
                  <a:sym typeface="+mn-ea"/>
                </a:rPr>
                <a:t>识别摄像头</a:t>
              </a:r>
              <a:endParaRPr lang="zh-CN" altLang="en-US" sz="1200">
                <a:solidFill>
                  <a:srgbClr val="8694A4"/>
                </a:solidFill>
                <a:latin typeface="苹方 常规" panose="020B0300000000000000" charset="-122"/>
                <a:ea typeface="苹方 常规" panose="020B0300000000000000" charset="-122"/>
                <a:sym typeface="+mn-ea"/>
              </a:endParaRPr>
            </a:p>
          </p:txBody>
        </p:sp>
      </p:grpSp>
      <p:grpSp>
        <p:nvGrpSpPr>
          <p:cNvPr id="18" name="组合 17"/>
          <p:cNvGrpSpPr/>
          <p:nvPr/>
        </p:nvGrpSpPr>
        <p:grpSpPr>
          <a:xfrm>
            <a:off x="291465" y="4615180"/>
            <a:ext cx="4732020" cy="723900"/>
            <a:chOff x="4749" y="7088"/>
            <a:chExt cx="7452" cy="1140"/>
          </a:xfrm>
        </p:grpSpPr>
        <p:pic>
          <p:nvPicPr>
            <p:cNvPr id="28" name="图片 27" descr="组 6"/>
            <p:cNvPicPr>
              <a:picLocks noChangeAspect="1"/>
            </p:cNvPicPr>
            <p:nvPr/>
          </p:nvPicPr>
          <p:blipFill>
            <a:blip r:embed="rId6"/>
            <a:stretch>
              <a:fillRect/>
            </a:stretch>
          </p:blipFill>
          <p:spPr>
            <a:xfrm>
              <a:off x="5180" y="7167"/>
              <a:ext cx="711" cy="397"/>
            </a:xfrm>
            <a:prstGeom prst="rect">
              <a:avLst/>
            </a:prstGeom>
          </p:spPr>
        </p:pic>
        <p:sp>
          <p:nvSpPr>
            <p:cNvPr id="43" name="文本框 42"/>
            <p:cNvSpPr txBox="1"/>
            <p:nvPr/>
          </p:nvSpPr>
          <p:spPr>
            <a:xfrm>
              <a:off x="4749" y="7648"/>
              <a:ext cx="1572" cy="580"/>
            </a:xfrm>
            <a:prstGeom prst="rect">
              <a:avLst/>
            </a:prstGeom>
            <a:noFill/>
          </p:spPr>
          <p:txBody>
            <a:bodyPr wrap="square" rtlCol="0">
              <a:spAutoFit/>
            </a:bodyPr>
            <a:p>
              <a:pPr algn="l" fontAlgn="auto">
                <a:lnSpc>
                  <a:spcPct val="150000"/>
                </a:lnSpc>
              </a:pPr>
              <a:r>
                <a:rPr lang="zh-CN" altLang="en-US" sz="1200">
                  <a:solidFill>
                    <a:srgbClr val="8694A4"/>
                  </a:solidFill>
                  <a:latin typeface="苹方 常规" panose="020B0300000000000000" charset="-122"/>
                  <a:ea typeface="苹方 常规" panose="020B0300000000000000" charset="-122"/>
                  <a:sym typeface="+mn-ea"/>
                </a:rPr>
                <a:t>蚀刻防眩光</a:t>
              </a:r>
              <a:endParaRPr lang="zh-CN" altLang="en-US" sz="1200">
                <a:solidFill>
                  <a:srgbClr val="8694A4"/>
                </a:solidFill>
                <a:latin typeface="苹方 常规" panose="020B0300000000000000" charset="-122"/>
                <a:ea typeface="苹方 常规" panose="020B0300000000000000" charset="-122"/>
                <a:sym typeface="+mn-ea"/>
              </a:endParaRPr>
            </a:p>
          </p:txBody>
        </p:sp>
        <p:pic>
          <p:nvPicPr>
            <p:cNvPr id="32" name="图片 31" descr="组 9"/>
            <p:cNvPicPr>
              <a:picLocks noChangeAspect="1"/>
            </p:cNvPicPr>
            <p:nvPr/>
          </p:nvPicPr>
          <p:blipFill>
            <a:blip r:embed="rId7"/>
            <a:stretch>
              <a:fillRect/>
            </a:stretch>
          </p:blipFill>
          <p:spPr>
            <a:xfrm>
              <a:off x="7166" y="7167"/>
              <a:ext cx="711" cy="397"/>
            </a:xfrm>
            <a:prstGeom prst="rect">
              <a:avLst/>
            </a:prstGeom>
          </p:spPr>
        </p:pic>
        <p:sp>
          <p:nvSpPr>
            <p:cNvPr id="46" name="文本框 45"/>
            <p:cNvSpPr txBox="1"/>
            <p:nvPr/>
          </p:nvSpPr>
          <p:spPr>
            <a:xfrm>
              <a:off x="6402" y="7648"/>
              <a:ext cx="2238" cy="580"/>
            </a:xfrm>
            <a:prstGeom prst="rect">
              <a:avLst/>
            </a:prstGeom>
            <a:noFill/>
          </p:spPr>
          <p:txBody>
            <a:bodyPr wrap="square" rtlCol="0">
              <a:spAutoFit/>
            </a:bodyPr>
            <a:p>
              <a:pPr algn="l" fontAlgn="auto">
                <a:lnSpc>
                  <a:spcPct val="150000"/>
                </a:lnSpc>
              </a:pPr>
              <a:r>
                <a:rPr lang="zh-CN" altLang="en-US" sz="1200">
                  <a:solidFill>
                    <a:srgbClr val="8694A4"/>
                  </a:solidFill>
                  <a:latin typeface="苹方 常规" panose="020B0300000000000000" charset="-122"/>
                  <a:ea typeface="苹方 常规" panose="020B0300000000000000" charset="-122"/>
                  <a:sym typeface="+mn-ea"/>
                </a:rPr>
                <a:t>1080P全高清画质</a:t>
              </a:r>
              <a:endParaRPr lang="zh-CN" altLang="en-US" sz="1200">
                <a:solidFill>
                  <a:srgbClr val="8694A4"/>
                </a:solidFill>
                <a:latin typeface="苹方 常规" panose="020B0300000000000000" charset="-122"/>
                <a:ea typeface="苹方 常规" panose="020B0300000000000000" charset="-122"/>
                <a:sym typeface="+mn-ea"/>
              </a:endParaRPr>
            </a:p>
          </p:txBody>
        </p:sp>
        <p:pic>
          <p:nvPicPr>
            <p:cNvPr id="31" name="图片 30" descr="组 8"/>
            <p:cNvPicPr>
              <a:picLocks noChangeAspect="1"/>
            </p:cNvPicPr>
            <p:nvPr/>
          </p:nvPicPr>
          <p:blipFill>
            <a:blip r:embed="rId8"/>
            <a:stretch>
              <a:fillRect/>
            </a:stretch>
          </p:blipFill>
          <p:spPr>
            <a:xfrm>
              <a:off x="9245" y="7167"/>
              <a:ext cx="711" cy="397"/>
            </a:xfrm>
            <a:prstGeom prst="rect">
              <a:avLst/>
            </a:prstGeom>
          </p:spPr>
        </p:pic>
        <p:sp>
          <p:nvSpPr>
            <p:cNvPr id="49" name="文本框 48"/>
            <p:cNvSpPr txBox="1"/>
            <p:nvPr/>
          </p:nvSpPr>
          <p:spPr>
            <a:xfrm>
              <a:off x="8721" y="7648"/>
              <a:ext cx="1759" cy="580"/>
            </a:xfrm>
            <a:prstGeom prst="rect">
              <a:avLst/>
            </a:prstGeom>
            <a:noFill/>
          </p:spPr>
          <p:txBody>
            <a:bodyPr wrap="square" rtlCol="0">
              <a:spAutoFit/>
            </a:bodyPr>
            <a:p>
              <a:pPr algn="l" fontAlgn="auto">
                <a:lnSpc>
                  <a:spcPct val="150000"/>
                </a:lnSpc>
              </a:pPr>
              <a:r>
                <a:rPr lang="zh-CN" altLang="en-US" sz="1200">
                  <a:solidFill>
                    <a:srgbClr val="8694A4"/>
                  </a:solidFill>
                  <a:latin typeface="苹方 常规" panose="020B0300000000000000" charset="-122"/>
                  <a:ea typeface="苹方 常规" panose="020B0300000000000000" charset="-122"/>
                  <a:sym typeface="+mn-ea"/>
                </a:rPr>
                <a:t>多种刷卡方式</a:t>
              </a:r>
              <a:endParaRPr lang="zh-CN" altLang="en-US" sz="1200">
                <a:solidFill>
                  <a:srgbClr val="8694A4"/>
                </a:solidFill>
                <a:latin typeface="苹方 常规" panose="020B0300000000000000" charset="-122"/>
                <a:ea typeface="苹方 常规" panose="020B0300000000000000" charset="-122"/>
                <a:sym typeface="+mn-ea"/>
              </a:endParaRPr>
            </a:p>
          </p:txBody>
        </p:sp>
        <p:pic>
          <p:nvPicPr>
            <p:cNvPr id="33" name="图片 32" descr="24小时"/>
            <p:cNvPicPr>
              <a:picLocks noChangeAspect="1"/>
            </p:cNvPicPr>
            <p:nvPr/>
          </p:nvPicPr>
          <p:blipFill>
            <a:blip r:embed="rId9"/>
            <a:stretch>
              <a:fillRect/>
            </a:stretch>
          </p:blipFill>
          <p:spPr>
            <a:xfrm>
              <a:off x="11108" y="7088"/>
              <a:ext cx="546" cy="554"/>
            </a:xfrm>
            <a:prstGeom prst="rect">
              <a:avLst/>
            </a:prstGeom>
          </p:spPr>
        </p:pic>
        <p:sp>
          <p:nvSpPr>
            <p:cNvPr id="62" name="文本框 61"/>
            <p:cNvSpPr txBox="1"/>
            <p:nvPr/>
          </p:nvSpPr>
          <p:spPr>
            <a:xfrm>
              <a:off x="10561" y="7648"/>
              <a:ext cx="1640" cy="580"/>
            </a:xfrm>
            <a:prstGeom prst="rect">
              <a:avLst/>
            </a:prstGeom>
            <a:noFill/>
          </p:spPr>
          <p:txBody>
            <a:bodyPr wrap="square" rtlCol="0">
              <a:spAutoFit/>
            </a:bodyPr>
            <a:p>
              <a:pPr algn="l" fontAlgn="auto">
                <a:lnSpc>
                  <a:spcPct val="150000"/>
                </a:lnSpc>
              </a:pPr>
              <a:r>
                <a:rPr lang="zh-CN" altLang="en-US" sz="1200">
                  <a:solidFill>
                    <a:srgbClr val="8694A4"/>
                  </a:solidFill>
                  <a:latin typeface="苹方 常规" panose="020B0300000000000000" charset="-122"/>
                  <a:ea typeface="苹方 常规" panose="020B0300000000000000" charset="-122"/>
                  <a:sym typeface="+mn-ea"/>
                </a:rPr>
                <a:t>24小时运行</a:t>
              </a:r>
              <a:endParaRPr lang="zh-CN" altLang="en-US" sz="1200">
                <a:solidFill>
                  <a:srgbClr val="8694A4"/>
                </a:solidFill>
                <a:latin typeface="苹方 常规" panose="020B0300000000000000" charset="-122"/>
                <a:ea typeface="苹方 常规" panose="020B0300000000000000" charset="-122"/>
                <a:sym typeface="+mn-ea"/>
              </a:endParaRPr>
            </a:p>
          </p:txBody>
        </p:sp>
      </p:grpSp>
      <p:sp>
        <p:nvSpPr>
          <p:cNvPr id="4" name="文本框 3"/>
          <p:cNvSpPr txBox="1"/>
          <p:nvPr/>
        </p:nvSpPr>
        <p:spPr>
          <a:xfrm>
            <a:off x="8854440" y="488950"/>
            <a:ext cx="3188335" cy="922020"/>
          </a:xfrm>
          <a:prstGeom prst="rect">
            <a:avLst/>
          </a:prstGeom>
          <a:noFill/>
        </p:spPr>
        <p:txBody>
          <a:bodyPr wrap="square" rtlCol="0">
            <a:spAutoFit/>
          </a:bodyPr>
          <a:p>
            <a:pPr algn="l" fontAlgn="auto">
              <a:lnSpc>
                <a:spcPct val="150000"/>
              </a:lnSpc>
            </a:pPr>
            <a:r>
              <a:rPr lang="zh-CN" altLang="en-US" sz="1200" b="1">
                <a:solidFill>
                  <a:schemeClr val="bg1"/>
                </a:solidFill>
                <a:latin typeface="苹方 常规" panose="020B0300000000000000" charset="-122"/>
                <a:ea typeface="苹方 常规" panose="020B0300000000000000" charset="-122"/>
                <a:cs typeface="胡晓波男神体" panose="02010600030101010101" charset="-122"/>
                <a:sym typeface="+mn-ea"/>
              </a:rPr>
              <a:t>用于教育培训、智慧办公、智慧安防等领域</a:t>
            </a:r>
            <a:endParaRPr lang="zh-CN" altLang="en-US" sz="1200" b="1">
              <a:solidFill>
                <a:schemeClr val="bg1"/>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50000"/>
              </a:lnSpc>
            </a:pPr>
            <a:r>
              <a:rPr lang="zh-CN" altLang="en-US" sz="1200" b="1">
                <a:solidFill>
                  <a:schemeClr val="bg1"/>
                </a:solidFill>
                <a:latin typeface="苹方 常规" panose="020B0300000000000000" charset="-122"/>
                <a:ea typeface="苹方 常规" panose="020B0300000000000000" charset="-122"/>
                <a:cs typeface="胡晓波男神体" panose="02010600030101010101" charset="-122"/>
                <a:sym typeface="+mn-ea"/>
              </a:rPr>
              <a:t>具有人脸识别、肢体识别、车辆识别等能力</a:t>
            </a:r>
            <a:endParaRPr lang="zh-CN" altLang="en-US" sz="1200" b="1">
              <a:solidFill>
                <a:schemeClr val="bg1"/>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50000"/>
              </a:lnSpc>
            </a:pPr>
            <a:r>
              <a:rPr lang="zh-CN" altLang="en-US" sz="1200" b="1">
                <a:solidFill>
                  <a:schemeClr val="bg1"/>
                </a:solidFill>
                <a:latin typeface="苹方 常规" panose="020B0300000000000000" charset="-122"/>
                <a:ea typeface="苹方 常规" panose="020B0300000000000000" charset="-122"/>
                <a:cs typeface="胡晓波男神体" panose="02010600030101010101" charset="-122"/>
                <a:sym typeface="+mn-ea"/>
              </a:rPr>
              <a:t>可提供娱乐、交互、安全的智慧化方案</a:t>
            </a:r>
            <a:endParaRPr lang="zh-CN" altLang="en-US" sz="1200" b="1">
              <a:solidFill>
                <a:schemeClr val="bg1"/>
              </a:solidFill>
              <a:latin typeface="苹方 常规" panose="020B0300000000000000" charset="-122"/>
              <a:ea typeface="苹方 常规" panose="020B0300000000000000" charset="-122"/>
              <a:cs typeface="胡晓波男神体" panose="02010600030101010101" charset="-122"/>
              <a:sym typeface="+mn-ea"/>
            </a:endParaRPr>
          </a:p>
        </p:txBody>
      </p:sp>
      <p:sp>
        <p:nvSpPr>
          <p:cNvPr id="14" name="文本框 13"/>
          <p:cNvSpPr txBox="1"/>
          <p:nvPr/>
        </p:nvSpPr>
        <p:spPr>
          <a:xfrm>
            <a:off x="4041775" y="2492375"/>
            <a:ext cx="3502025" cy="922020"/>
          </a:xfrm>
          <a:prstGeom prst="rect">
            <a:avLst/>
          </a:prstGeom>
          <a:noFill/>
        </p:spPr>
        <p:txBody>
          <a:bodyPr wrap="square" rtlCol="0">
            <a:spAutoFit/>
          </a:bodyPr>
          <a:p>
            <a:pPr algn="l" fontAlgn="auto">
              <a:lnSpc>
                <a:spcPct val="150000"/>
              </a:lnSpc>
            </a:pPr>
            <a:r>
              <a:rPr lang="en-US" altLang="zh-CN" sz="1200">
                <a:solidFill>
                  <a:srgbClr val="8694A4"/>
                </a:solidFill>
                <a:latin typeface="苹方 常规" panose="020B0300000000000000" charset="-122"/>
                <a:ea typeface="苹方 常规" panose="020B0300000000000000" charset="-122"/>
                <a:sym typeface="+mn-ea"/>
              </a:rPr>
              <a:t>PS-DSA3200-NMTC     PS-DSA3200-NMTC</a:t>
            </a:r>
            <a:endParaRPr lang="en-US" altLang="zh-CN" sz="1200">
              <a:solidFill>
                <a:srgbClr val="8694A4"/>
              </a:solidFill>
              <a:latin typeface="苹方 常规" panose="020B0300000000000000" charset="-122"/>
              <a:ea typeface="苹方 常规" panose="020B0300000000000000" charset="-122"/>
            </a:endParaRPr>
          </a:p>
          <a:p>
            <a:pPr algn="l" fontAlgn="auto">
              <a:lnSpc>
                <a:spcPct val="150000"/>
              </a:lnSpc>
            </a:pPr>
            <a:r>
              <a:rPr lang="en-US" altLang="zh-CN" sz="1200">
                <a:solidFill>
                  <a:srgbClr val="8694A4"/>
                </a:solidFill>
                <a:latin typeface="苹方 常规" panose="020B0300000000000000" charset="-122"/>
                <a:ea typeface="苹方 常规" panose="020B0300000000000000" charset="-122"/>
                <a:sym typeface="+mn-ea"/>
              </a:rPr>
              <a:t>PS-DSA2150-TS          PS-DSA2150-TCM</a:t>
            </a:r>
            <a:endParaRPr lang="en-US" altLang="zh-CN" sz="1200">
              <a:solidFill>
                <a:srgbClr val="8694A4"/>
              </a:solidFill>
              <a:latin typeface="苹方 常规" panose="020B0300000000000000" charset="-122"/>
              <a:ea typeface="苹方 常规" panose="020B0300000000000000" charset="-122"/>
            </a:endParaRPr>
          </a:p>
          <a:p>
            <a:pPr algn="l" fontAlgn="auto">
              <a:lnSpc>
                <a:spcPct val="150000"/>
              </a:lnSpc>
            </a:pPr>
            <a:r>
              <a:rPr lang="en-US" altLang="zh-CN" sz="1200">
                <a:solidFill>
                  <a:srgbClr val="8694A4"/>
                </a:solidFill>
                <a:latin typeface="苹方 常规" panose="020B0300000000000000" charset="-122"/>
                <a:ea typeface="苹方 常规" panose="020B0300000000000000" charset="-122"/>
                <a:sym typeface="+mn-ea"/>
              </a:rPr>
              <a:t>PS-DSA3200-TC</a:t>
            </a:r>
            <a:endParaRPr lang="en-US" altLang="zh-CN"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5" name="文本框 14"/>
          <p:cNvSpPr txBox="1"/>
          <p:nvPr/>
        </p:nvSpPr>
        <p:spPr>
          <a:xfrm>
            <a:off x="4032250" y="2200275"/>
            <a:ext cx="769620" cy="368300"/>
          </a:xfrm>
          <a:prstGeom prst="rect">
            <a:avLst/>
          </a:prstGeom>
          <a:noFill/>
        </p:spPr>
        <p:txBody>
          <a:bodyPr wrap="square" rtlCol="0">
            <a:spAutoFit/>
          </a:bodyPr>
          <a:p>
            <a:pPr algn="l"/>
            <a:r>
              <a:rPr lang="zh-CN" altLang="en-US">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rPr>
              <a:t>横版</a:t>
            </a:r>
            <a:endParaRPr lang="zh-CN" altLang="en-US">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4" name="矩形 3"/>
          <p:cNvSpPr/>
          <p:nvPr/>
        </p:nvSpPr>
        <p:spPr>
          <a:xfrm>
            <a:off x="-9525" y="0"/>
            <a:ext cx="12192000" cy="3676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grpSp>
        <p:nvGrpSpPr>
          <p:cNvPr id="66" name="组合 65"/>
          <p:cNvGrpSpPr/>
          <p:nvPr/>
        </p:nvGrpSpPr>
        <p:grpSpPr>
          <a:xfrm>
            <a:off x="253365" y="397510"/>
            <a:ext cx="2702560" cy="1013460"/>
            <a:chOff x="1014" y="626"/>
            <a:chExt cx="4256" cy="1596"/>
          </a:xfrm>
        </p:grpSpPr>
        <p:sp>
          <p:nvSpPr>
            <p:cNvPr id="2" name="文本框 1"/>
            <p:cNvSpPr txBox="1"/>
            <p:nvPr/>
          </p:nvSpPr>
          <p:spPr>
            <a:xfrm>
              <a:off x="1014" y="626"/>
              <a:ext cx="3417" cy="1016"/>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智慧</a:t>
              </a:r>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黑板</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3" name="文本框 2"/>
            <p:cNvSpPr txBox="1"/>
            <p:nvPr/>
          </p:nvSpPr>
          <p:spPr>
            <a:xfrm>
              <a:off x="1014" y="1447"/>
              <a:ext cx="4256"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Wisdom </a:t>
              </a:r>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b</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lackboard</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rot="0">
              <a:off x="1209" y="1998"/>
              <a:ext cx="1046" cy="224"/>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菱形 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sp>
        <p:nvSpPr>
          <p:cNvPr id="11" name="矩形 10"/>
          <p:cNvSpPr/>
          <p:nvPr/>
        </p:nvSpPr>
        <p:spPr>
          <a:xfrm>
            <a:off x="6095365" y="0"/>
            <a:ext cx="6087110" cy="3676650"/>
          </a:xfrm>
          <a:prstGeom prst="rect">
            <a:avLst/>
          </a:prstGeom>
          <a:solidFill>
            <a:srgbClr val="7A8C7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472440" y="3914775"/>
            <a:ext cx="3174365" cy="368300"/>
          </a:xfrm>
          <a:prstGeom prst="rect">
            <a:avLst/>
          </a:prstGeom>
          <a:noFill/>
        </p:spPr>
        <p:txBody>
          <a:bodyPr wrap="square" rtlCol="0">
            <a:spAutoFit/>
          </a:bodyPr>
          <a:p>
            <a:pPr algn="l"/>
            <a:r>
              <a:rPr lang="zh-CN" altLang="en-US">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智慧集成  多机合一</a:t>
            </a:r>
            <a:endParaRPr lang="zh-CN" altLang="en-US">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endParaRPr>
          </a:p>
        </p:txBody>
      </p:sp>
      <p:sp>
        <p:nvSpPr>
          <p:cNvPr id="15" name="文本框 14"/>
          <p:cNvSpPr txBox="1"/>
          <p:nvPr/>
        </p:nvSpPr>
        <p:spPr>
          <a:xfrm>
            <a:off x="472440" y="4251960"/>
            <a:ext cx="4076065" cy="645160"/>
          </a:xfrm>
          <a:prstGeom prst="rect">
            <a:avLst/>
          </a:prstGeom>
          <a:noFill/>
        </p:spPr>
        <p:txBody>
          <a:bodyPr wrap="square" rtlCol="0">
            <a:spAutoFit/>
          </a:bodyPr>
          <a:p>
            <a:pPr algn="l" fontAlgn="auto">
              <a:lnSpc>
                <a:spcPct val="150000"/>
              </a:lnSpc>
            </a:pPr>
            <a:r>
              <a:rPr lang="zh-CN" altLang="en-US" sz="1200">
                <a:solidFill>
                  <a:srgbClr val="8694A4"/>
                </a:solidFill>
              </a:rPr>
              <a:t>巴尼触控智慧黑板集大屏、黑板、广告机、电脑、麦克风</a:t>
            </a:r>
            <a:endParaRPr lang="zh-CN" altLang="en-US" sz="1200">
              <a:solidFill>
                <a:srgbClr val="8694A4"/>
              </a:solidFill>
            </a:endParaRPr>
          </a:p>
          <a:p>
            <a:pPr algn="l" fontAlgn="auto">
              <a:lnSpc>
                <a:spcPct val="150000"/>
              </a:lnSpc>
            </a:pPr>
            <a:r>
              <a:rPr lang="zh-CN" altLang="en-US" sz="1200">
                <a:solidFill>
                  <a:srgbClr val="8694A4"/>
                </a:solidFill>
              </a:rPr>
              <a:t>音频、视频功能于一体，尽显现代会议控件科技之美。</a:t>
            </a:r>
            <a:endParaRPr lang="zh-CN" altLang="en-US" sz="1200">
              <a:solidFill>
                <a:srgbClr val="8694A4"/>
              </a:solidFill>
            </a:endParaRPr>
          </a:p>
        </p:txBody>
      </p:sp>
      <p:pic>
        <p:nvPicPr>
          <p:cNvPr id="16" name="图片 15" descr="ICON"/>
          <p:cNvPicPr>
            <a:picLocks noChangeAspect="1"/>
          </p:cNvPicPr>
          <p:nvPr/>
        </p:nvPicPr>
        <p:blipFill>
          <a:blip r:embed="rId1"/>
          <a:stretch>
            <a:fillRect/>
          </a:stretch>
        </p:blipFill>
        <p:spPr>
          <a:xfrm>
            <a:off x="562610" y="5038725"/>
            <a:ext cx="3180080" cy="1486535"/>
          </a:xfrm>
          <a:prstGeom prst="rect">
            <a:avLst/>
          </a:prstGeom>
        </p:spPr>
      </p:pic>
      <p:sp>
        <p:nvSpPr>
          <p:cNvPr id="17" name="文本框 16"/>
          <p:cNvSpPr txBox="1"/>
          <p:nvPr/>
        </p:nvSpPr>
        <p:spPr>
          <a:xfrm>
            <a:off x="5996940" y="3886200"/>
            <a:ext cx="3174365" cy="368300"/>
          </a:xfrm>
          <a:prstGeom prst="rect">
            <a:avLst/>
          </a:prstGeom>
          <a:noFill/>
        </p:spPr>
        <p:txBody>
          <a:bodyPr wrap="square" rtlCol="0">
            <a:spAutoFit/>
          </a:bodyPr>
          <a:p>
            <a:pPr algn="l"/>
            <a:r>
              <a:rPr lang="zh-CN" altLang="en-US">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sym typeface="+mn-ea"/>
              </a:rPr>
              <a:t>AG防眩光钢化玻璃</a:t>
            </a:r>
            <a:endParaRPr lang="zh-CN" altLang="en-US">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sym typeface="+mn-ea"/>
            </a:endParaRPr>
          </a:p>
        </p:txBody>
      </p:sp>
      <p:sp>
        <p:nvSpPr>
          <p:cNvPr id="18" name="文本框 17"/>
          <p:cNvSpPr txBox="1"/>
          <p:nvPr/>
        </p:nvSpPr>
        <p:spPr>
          <a:xfrm>
            <a:off x="5996940" y="4223385"/>
            <a:ext cx="4076065" cy="645160"/>
          </a:xfrm>
          <a:prstGeom prst="rect">
            <a:avLst/>
          </a:prstGeom>
          <a:noFill/>
        </p:spPr>
        <p:txBody>
          <a:bodyPr wrap="square" rtlCol="0">
            <a:spAutoFit/>
          </a:bodyPr>
          <a:p>
            <a:pPr algn="l" fontAlgn="auto">
              <a:lnSpc>
                <a:spcPct val="150000"/>
              </a:lnSpc>
            </a:pPr>
            <a:r>
              <a:rPr lang="zh-CN" altLang="en-US" sz="1200">
                <a:solidFill>
                  <a:srgbClr val="8694A4"/>
                </a:solidFill>
                <a:sym typeface="+mn-ea"/>
              </a:rPr>
              <a:t>采用AG防眩光钢化玻璃，有效减少光线漫反射，防止反光；</a:t>
            </a:r>
            <a:endParaRPr lang="zh-CN" altLang="en-US" sz="1200">
              <a:solidFill>
                <a:srgbClr val="8694A4"/>
              </a:solidFill>
            </a:endParaRPr>
          </a:p>
          <a:p>
            <a:pPr algn="l" fontAlgn="auto">
              <a:lnSpc>
                <a:spcPct val="150000"/>
              </a:lnSpc>
            </a:pPr>
            <a:r>
              <a:rPr lang="zh-CN" altLang="en-US" sz="1200">
                <a:solidFill>
                  <a:srgbClr val="8694A4"/>
                </a:solidFill>
                <a:sym typeface="+mn-ea"/>
              </a:rPr>
              <a:t>蓝光过滤技术，减缓师生眼疲劳。</a:t>
            </a:r>
            <a:endParaRPr lang="zh-CN" altLang="en-US" sz="1200">
              <a:solidFill>
                <a:srgbClr val="8694A4"/>
              </a:solidFill>
              <a:sym typeface="+mn-ea"/>
            </a:endParaRPr>
          </a:p>
        </p:txBody>
      </p:sp>
      <p:pic>
        <p:nvPicPr>
          <p:cNvPr id="19" name="图片 18" descr="黑板"/>
          <p:cNvPicPr>
            <a:picLocks noChangeAspect="1"/>
          </p:cNvPicPr>
          <p:nvPr/>
        </p:nvPicPr>
        <p:blipFill>
          <a:blip r:embed="rId2"/>
          <a:srcRect/>
          <a:stretch>
            <a:fillRect/>
          </a:stretch>
        </p:blipFill>
        <p:spPr>
          <a:xfrm>
            <a:off x="5194935" y="4897120"/>
            <a:ext cx="3472180" cy="1890395"/>
          </a:xfrm>
          <a:prstGeom prst="rect">
            <a:avLst/>
          </a:prstGeom>
        </p:spPr>
      </p:pic>
      <p:sp>
        <p:nvSpPr>
          <p:cNvPr id="20" name="文本框 19"/>
          <p:cNvSpPr txBox="1"/>
          <p:nvPr/>
        </p:nvSpPr>
        <p:spPr>
          <a:xfrm>
            <a:off x="8789670" y="6090920"/>
            <a:ext cx="866140" cy="245110"/>
          </a:xfrm>
          <a:prstGeom prst="rect">
            <a:avLst/>
          </a:prstGeom>
          <a:noFill/>
        </p:spPr>
        <p:txBody>
          <a:bodyPr wrap="square" rtlCol="0">
            <a:spAutoFit/>
          </a:bodyPr>
          <a:p>
            <a:r>
              <a:rPr lang="zh-CN" altLang="en-US" sz="1000"/>
              <a:t>防眩光层</a:t>
            </a:r>
            <a:endParaRPr lang="zh-CN" altLang="en-US" sz="1000"/>
          </a:p>
        </p:txBody>
      </p:sp>
      <p:pic>
        <p:nvPicPr>
          <p:cNvPr id="22" name="图片 21" descr="文本"/>
          <p:cNvPicPr>
            <a:picLocks noChangeAspect="1"/>
          </p:cNvPicPr>
          <p:nvPr/>
        </p:nvPicPr>
        <p:blipFill>
          <a:blip r:embed="rId3"/>
          <a:stretch>
            <a:fillRect/>
          </a:stretch>
        </p:blipFill>
        <p:spPr>
          <a:xfrm>
            <a:off x="8546465" y="3310255"/>
            <a:ext cx="237490" cy="237490"/>
          </a:xfrm>
          <a:prstGeom prst="rect">
            <a:avLst/>
          </a:prstGeom>
        </p:spPr>
      </p:pic>
      <p:pic>
        <p:nvPicPr>
          <p:cNvPr id="23" name="图片 22" descr="橡皮擦"/>
          <p:cNvPicPr>
            <a:picLocks noChangeAspect="1"/>
          </p:cNvPicPr>
          <p:nvPr/>
        </p:nvPicPr>
        <p:blipFill>
          <a:blip r:embed="rId4"/>
          <a:stretch>
            <a:fillRect/>
          </a:stretch>
        </p:blipFill>
        <p:spPr>
          <a:xfrm>
            <a:off x="8035290" y="3310255"/>
            <a:ext cx="237490" cy="237490"/>
          </a:xfrm>
          <a:prstGeom prst="rect">
            <a:avLst/>
          </a:prstGeom>
        </p:spPr>
      </p:pic>
      <p:pic>
        <p:nvPicPr>
          <p:cNvPr id="24" name="图片 23" descr="选择"/>
          <p:cNvPicPr>
            <a:picLocks noChangeAspect="1"/>
          </p:cNvPicPr>
          <p:nvPr/>
        </p:nvPicPr>
        <p:blipFill>
          <a:blip r:embed="rId5"/>
          <a:stretch>
            <a:fillRect/>
          </a:stretch>
        </p:blipFill>
        <p:spPr>
          <a:xfrm>
            <a:off x="9057640" y="3310255"/>
            <a:ext cx="237490" cy="237490"/>
          </a:xfrm>
          <a:prstGeom prst="rect">
            <a:avLst/>
          </a:prstGeom>
        </p:spPr>
      </p:pic>
      <p:pic>
        <p:nvPicPr>
          <p:cNvPr id="25" name="图片 24" descr="笔"/>
          <p:cNvPicPr>
            <a:picLocks noChangeAspect="1"/>
          </p:cNvPicPr>
          <p:nvPr/>
        </p:nvPicPr>
        <p:blipFill>
          <a:blip r:embed="rId6"/>
          <a:stretch>
            <a:fillRect/>
          </a:stretch>
        </p:blipFill>
        <p:spPr>
          <a:xfrm>
            <a:off x="7524115" y="3310255"/>
            <a:ext cx="237490" cy="237490"/>
          </a:xfrm>
          <a:prstGeom prst="rect">
            <a:avLst/>
          </a:prstGeom>
        </p:spPr>
      </p:pic>
      <p:pic>
        <p:nvPicPr>
          <p:cNvPr id="26" name="图片 25" descr="箭头_下一页"/>
          <p:cNvPicPr>
            <a:picLocks noChangeAspect="1"/>
          </p:cNvPicPr>
          <p:nvPr/>
        </p:nvPicPr>
        <p:blipFill>
          <a:blip r:embed="rId7"/>
          <a:stretch>
            <a:fillRect/>
          </a:stretch>
        </p:blipFill>
        <p:spPr>
          <a:xfrm>
            <a:off x="9568815" y="3310255"/>
            <a:ext cx="237490" cy="237490"/>
          </a:xfrm>
          <a:prstGeom prst="rect">
            <a:avLst/>
          </a:prstGeom>
        </p:spPr>
      </p:pic>
      <p:pic>
        <p:nvPicPr>
          <p:cNvPr id="29" name="图片 28" descr="箭头_下一页"/>
          <p:cNvPicPr>
            <a:picLocks noChangeAspect="1"/>
          </p:cNvPicPr>
          <p:nvPr/>
        </p:nvPicPr>
        <p:blipFill>
          <a:blip r:embed="rId7"/>
          <a:stretch>
            <a:fillRect/>
          </a:stretch>
        </p:blipFill>
        <p:spPr>
          <a:xfrm flipH="1">
            <a:off x="10079990" y="3310255"/>
            <a:ext cx="237490" cy="237490"/>
          </a:xfrm>
          <a:prstGeom prst="rect">
            <a:avLst/>
          </a:prstGeom>
        </p:spPr>
      </p:pic>
      <p:pic>
        <p:nvPicPr>
          <p:cNvPr id="60" name="图片 59" descr="返回-撤回-06"/>
          <p:cNvPicPr>
            <a:picLocks noChangeAspect="1"/>
          </p:cNvPicPr>
          <p:nvPr/>
        </p:nvPicPr>
        <p:blipFill>
          <a:blip r:embed="rId8"/>
          <a:stretch>
            <a:fillRect/>
          </a:stretch>
        </p:blipFill>
        <p:spPr>
          <a:xfrm>
            <a:off x="10591165" y="3333115"/>
            <a:ext cx="214630" cy="214630"/>
          </a:xfrm>
          <a:prstGeom prst="rect">
            <a:avLst/>
          </a:prstGeom>
        </p:spPr>
      </p:pic>
      <p:pic>
        <p:nvPicPr>
          <p:cNvPr id="63" name="图片 62" descr="返回-撤回-06"/>
          <p:cNvPicPr>
            <a:picLocks noChangeAspect="1"/>
          </p:cNvPicPr>
          <p:nvPr/>
        </p:nvPicPr>
        <p:blipFill>
          <a:blip r:embed="rId8"/>
          <a:stretch>
            <a:fillRect/>
          </a:stretch>
        </p:blipFill>
        <p:spPr>
          <a:xfrm flipH="1">
            <a:off x="11079480" y="3333115"/>
            <a:ext cx="214630" cy="214630"/>
          </a:xfrm>
          <a:prstGeom prst="rect">
            <a:avLst/>
          </a:prstGeom>
        </p:spPr>
      </p:pic>
      <p:sp>
        <p:nvSpPr>
          <p:cNvPr id="67" name="文本框 66"/>
          <p:cNvSpPr txBox="1"/>
          <p:nvPr/>
        </p:nvSpPr>
        <p:spPr>
          <a:xfrm>
            <a:off x="343535" y="1637030"/>
            <a:ext cx="5372735" cy="2030095"/>
          </a:xfrm>
          <a:prstGeom prst="rect">
            <a:avLst/>
          </a:prstGeom>
          <a:noFill/>
        </p:spPr>
        <p:txBody>
          <a:bodyPr wrap="square" rtlCol="0">
            <a:spAutoFit/>
          </a:bodyPr>
          <a:p>
            <a:pPr marL="171450" indent="-171450" algn="l" fontAlgn="auto">
              <a:lnSpc>
                <a:spcPct val="150000"/>
              </a:lnSpc>
              <a:buFont typeface="Arial" panose="020B0604020202020204" pitchFamily="34" charset="0"/>
              <a:buChar char="•"/>
            </a:pPr>
            <a:r>
              <a:rPr lang="zh-CN" altLang="en-US" sz="1200">
                <a:solidFill>
                  <a:schemeClr val="tx1"/>
                </a:solidFill>
                <a:sym typeface="+mn-ea"/>
              </a:rPr>
              <a:t>40点触控，支持手势、电容笔动作识别，反应速度灵敏让操作更加流畅顺滑。</a:t>
            </a:r>
            <a:endParaRPr lang="zh-CN" altLang="en-US" sz="1200">
              <a:solidFill>
                <a:schemeClr val="tx1"/>
              </a:solidFill>
            </a:endParaRPr>
          </a:p>
          <a:p>
            <a:pPr marL="171450" indent="-171450" algn="l" fontAlgn="auto">
              <a:lnSpc>
                <a:spcPct val="150000"/>
              </a:lnSpc>
              <a:buFont typeface="Arial" panose="020B0604020202020204" pitchFamily="34" charset="0"/>
              <a:buChar char="•"/>
            </a:pPr>
            <a:r>
              <a:rPr lang="zh-CN" altLang="en-US" sz="1200">
                <a:solidFill>
                  <a:schemeClr val="tx2">
                    <a:lumMod val="50000"/>
                    <a:lumOff val="50000"/>
                  </a:schemeClr>
                </a:solidFill>
              </a:rPr>
              <a:t>领先的系统软件让您体验超多功能，</a:t>
            </a:r>
            <a:r>
              <a:rPr lang="zh-CN" altLang="en-US" sz="1200">
                <a:solidFill>
                  <a:schemeClr val="tx2">
                    <a:lumMod val="50000"/>
                    <a:lumOff val="50000"/>
                  </a:schemeClr>
                </a:solidFill>
                <a:sym typeface="+mn-ea"/>
              </a:rPr>
              <a:t>支持视频、音乐、图片、PPT等各类多媒体教学资源播放</a:t>
            </a:r>
            <a:endParaRPr lang="zh-CN" altLang="en-US" sz="1200">
              <a:solidFill>
                <a:schemeClr val="tx2">
                  <a:lumMod val="50000"/>
                  <a:lumOff val="50000"/>
                </a:schemeClr>
              </a:solidFill>
              <a:sym typeface="+mn-ea"/>
            </a:endParaRPr>
          </a:p>
          <a:p>
            <a:pPr marL="171450" indent="-171450" algn="l" fontAlgn="auto">
              <a:lnSpc>
                <a:spcPct val="150000"/>
              </a:lnSpc>
              <a:buFont typeface="Arial" panose="020B0604020202020204" pitchFamily="34" charset="0"/>
              <a:buChar char="•"/>
            </a:pPr>
            <a:r>
              <a:rPr lang="zh-CN" altLang="en-US" sz="1200">
                <a:solidFill>
                  <a:schemeClr val="accent5">
                    <a:lumMod val="75000"/>
                  </a:schemeClr>
                </a:solidFill>
                <a:sym typeface="+mn-ea"/>
              </a:rPr>
              <a:t>一体拼接，可使用手指、触控笔、粉笔、无尘笔等，直接书写擦除、清理笔迹；屏幕自动感应识别。</a:t>
            </a:r>
            <a:endParaRPr lang="zh-CN" altLang="en-US" sz="1200">
              <a:solidFill>
                <a:schemeClr val="accent5">
                  <a:lumMod val="75000"/>
                </a:schemeClr>
              </a:solidFill>
            </a:endParaRPr>
          </a:p>
          <a:p>
            <a:pPr marL="171450" indent="-171450" algn="l" fontAlgn="auto">
              <a:lnSpc>
                <a:spcPct val="150000"/>
              </a:lnSpc>
            </a:pPr>
            <a:endParaRPr lang="zh-CN" altLang="en-US" sz="1200">
              <a:solidFill>
                <a:schemeClr val="accent5">
                  <a:lumMod val="7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66" name="组合 65"/>
          <p:cNvGrpSpPr/>
          <p:nvPr/>
        </p:nvGrpSpPr>
        <p:grpSpPr>
          <a:xfrm>
            <a:off x="253365" y="397510"/>
            <a:ext cx="2702560" cy="1013460"/>
            <a:chOff x="1014" y="626"/>
            <a:chExt cx="4256" cy="1596"/>
          </a:xfrm>
        </p:grpSpPr>
        <p:sp>
          <p:nvSpPr>
            <p:cNvPr id="2" name="文本框 1"/>
            <p:cNvSpPr txBox="1"/>
            <p:nvPr/>
          </p:nvSpPr>
          <p:spPr>
            <a:xfrm>
              <a:off x="1014" y="626"/>
              <a:ext cx="4121" cy="1016"/>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电子</a:t>
              </a:r>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时钟</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3" name="文本框 2"/>
            <p:cNvSpPr txBox="1"/>
            <p:nvPr/>
          </p:nvSpPr>
          <p:spPr>
            <a:xfrm>
              <a:off x="1014" y="1447"/>
              <a:ext cx="4256" cy="531"/>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E</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lectronic clock</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rot="0">
              <a:off x="1209" y="1998"/>
              <a:ext cx="1046" cy="224"/>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菱形 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pic>
        <p:nvPicPr>
          <p:cNvPr id="4" name="图片 3" descr="组 7"/>
          <p:cNvPicPr>
            <a:picLocks noChangeAspect="1"/>
          </p:cNvPicPr>
          <p:nvPr/>
        </p:nvPicPr>
        <p:blipFill>
          <a:blip r:embed="rId1"/>
          <a:stretch>
            <a:fillRect/>
          </a:stretch>
        </p:blipFill>
        <p:spPr>
          <a:xfrm>
            <a:off x="5613400" y="0"/>
            <a:ext cx="3480435" cy="6858000"/>
          </a:xfrm>
          <a:prstGeom prst="rect">
            <a:avLst/>
          </a:prstGeom>
        </p:spPr>
      </p:pic>
      <p:grpSp>
        <p:nvGrpSpPr>
          <p:cNvPr id="20" name="组合 19"/>
          <p:cNvGrpSpPr/>
          <p:nvPr/>
        </p:nvGrpSpPr>
        <p:grpSpPr>
          <a:xfrm>
            <a:off x="127000" y="3448050"/>
            <a:ext cx="4048760" cy="2139950"/>
            <a:chOff x="106" y="2895"/>
            <a:chExt cx="6376" cy="3370"/>
          </a:xfrm>
        </p:grpSpPr>
        <p:grpSp>
          <p:nvGrpSpPr>
            <p:cNvPr id="7" name="组合 6"/>
            <p:cNvGrpSpPr/>
            <p:nvPr/>
          </p:nvGrpSpPr>
          <p:grpSpPr>
            <a:xfrm>
              <a:off x="106" y="3723"/>
              <a:ext cx="6376" cy="1209"/>
              <a:chOff x="106" y="4593"/>
              <a:chExt cx="6376" cy="1209"/>
            </a:xfrm>
          </p:grpSpPr>
          <p:sp>
            <p:nvSpPr>
              <p:cNvPr id="8" name="文本框 7"/>
              <p:cNvSpPr txBox="1"/>
              <p:nvPr/>
            </p:nvSpPr>
            <p:spPr>
              <a:xfrm>
                <a:off x="106" y="5077"/>
                <a:ext cx="1968" cy="725"/>
              </a:xfrm>
              <a:prstGeom prst="rect">
                <a:avLst/>
              </a:prstGeom>
              <a:noFill/>
            </p:spPr>
            <p:txBody>
              <a:bodyPr wrap="none" rtlCol="0">
                <a:spAutoFit/>
              </a:bodyPr>
              <a:p>
                <a:pPr algn="ctr"/>
                <a:r>
                  <a:rPr lang="zh-CN" altLang="en-US" sz="1200">
                    <a:solidFill>
                      <a:srgbClr val="8694A4"/>
                    </a:solidFill>
                  </a:rPr>
                  <a:t>环境检测</a:t>
                </a:r>
                <a:endParaRPr lang="zh-CN" altLang="en-US" sz="1200">
                  <a:solidFill>
                    <a:srgbClr val="8694A4"/>
                  </a:solidFill>
                </a:endParaRPr>
              </a:p>
              <a:p>
                <a:pPr algn="ctr"/>
                <a:r>
                  <a:rPr lang="zh-CN" altLang="en-US" sz="1200">
                    <a:solidFill>
                      <a:srgbClr val="8694A4"/>
                    </a:solidFill>
                  </a:rPr>
                  <a:t>（温度、湿度）</a:t>
                </a:r>
                <a:endParaRPr lang="zh-CN" altLang="en-US" sz="1200">
                  <a:solidFill>
                    <a:srgbClr val="8694A4"/>
                  </a:solidFill>
                </a:endParaRPr>
              </a:p>
            </p:txBody>
          </p:sp>
          <p:sp>
            <p:nvSpPr>
              <p:cNvPr id="13" name="文本框 12"/>
              <p:cNvSpPr txBox="1"/>
              <p:nvPr/>
            </p:nvSpPr>
            <p:spPr>
              <a:xfrm>
                <a:off x="1977" y="5143"/>
                <a:ext cx="1248" cy="434"/>
              </a:xfrm>
              <a:prstGeom prst="rect">
                <a:avLst/>
              </a:prstGeom>
              <a:noFill/>
            </p:spPr>
            <p:txBody>
              <a:bodyPr wrap="none" rtlCol="0">
                <a:spAutoFit/>
              </a:bodyPr>
              <a:p>
                <a:r>
                  <a:rPr lang="zh-CN" altLang="en-US" sz="1200">
                    <a:solidFill>
                      <a:srgbClr val="8694A4"/>
                    </a:solidFill>
                  </a:rPr>
                  <a:t>双屏设计</a:t>
                </a:r>
                <a:endParaRPr lang="zh-CN" altLang="en-US" sz="1200">
                  <a:solidFill>
                    <a:srgbClr val="8694A4"/>
                  </a:solidFill>
                </a:endParaRPr>
              </a:p>
            </p:txBody>
          </p:sp>
          <p:sp>
            <p:nvSpPr>
              <p:cNvPr id="14" name="文本框 13"/>
              <p:cNvSpPr txBox="1"/>
              <p:nvPr/>
            </p:nvSpPr>
            <p:spPr>
              <a:xfrm>
                <a:off x="3433" y="5149"/>
                <a:ext cx="1488" cy="434"/>
              </a:xfrm>
              <a:prstGeom prst="rect">
                <a:avLst/>
              </a:prstGeom>
              <a:noFill/>
            </p:spPr>
            <p:txBody>
              <a:bodyPr wrap="none" rtlCol="0">
                <a:spAutoFit/>
              </a:bodyPr>
              <a:p>
                <a:pPr algn="ctr"/>
                <a:r>
                  <a:rPr lang="zh-CN" altLang="en-US" sz="1200">
                    <a:solidFill>
                      <a:srgbClr val="8694A4"/>
                    </a:solidFill>
                  </a:rPr>
                  <a:t>多显示功能</a:t>
                </a:r>
                <a:endParaRPr lang="zh-CN" altLang="en-US" sz="1200">
                  <a:solidFill>
                    <a:srgbClr val="8694A4"/>
                  </a:solidFill>
                </a:endParaRPr>
              </a:p>
            </p:txBody>
          </p:sp>
          <p:sp>
            <p:nvSpPr>
              <p:cNvPr id="15" name="文本框 14"/>
              <p:cNvSpPr txBox="1"/>
              <p:nvPr/>
            </p:nvSpPr>
            <p:spPr>
              <a:xfrm>
                <a:off x="5234" y="5183"/>
                <a:ext cx="1248" cy="434"/>
              </a:xfrm>
              <a:prstGeom prst="rect">
                <a:avLst/>
              </a:prstGeom>
              <a:noFill/>
            </p:spPr>
            <p:txBody>
              <a:bodyPr wrap="none" rtlCol="0">
                <a:spAutoFit/>
              </a:bodyPr>
              <a:p>
                <a:r>
                  <a:rPr lang="zh-CN" altLang="en-US" sz="1200">
                    <a:solidFill>
                      <a:srgbClr val="8694A4"/>
                    </a:solidFill>
                  </a:rPr>
                  <a:t>防尘设计</a:t>
                </a:r>
                <a:endParaRPr lang="zh-CN" altLang="en-US" sz="1200">
                  <a:solidFill>
                    <a:srgbClr val="8694A4"/>
                  </a:solidFill>
                </a:endParaRPr>
              </a:p>
            </p:txBody>
          </p:sp>
          <p:pic>
            <p:nvPicPr>
              <p:cNvPr id="10" name="图片 9" descr="ICON"/>
              <p:cNvPicPr>
                <a:picLocks noChangeAspect="1"/>
              </p:cNvPicPr>
              <p:nvPr/>
            </p:nvPicPr>
            <p:blipFill>
              <a:blip r:embed="rId2"/>
              <a:srcRect/>
              <a:stretch>
                <a:fillRect/>
              </a:stretch>
            </p:blipFill>
            <p:spPr>
              <a:xfrm>
                <a:off x="687" y="4593"/>
                <a:ext cx="5335" cy="508"/>
              </a:xfrm>
              <a:prstGeom prst="rect">
                <a:avLst/>
              </a:prstGeom>
            </p:spPr>
          </p:pic>
        </p:grpSp>
        <p:grpSp>
          <p:nvGrpSpPr>
            <p:cNvPr id="6" name="组合 5"/>
            <p:cNvGrpSpPr/>
            <p:nvPr/>
          </p:nvGrpSpPr>
          <p:grpSpPr>
            <a:xfrm>
              <a:off x="466" y="5247"/>
              <a:ext cx="5913" cy="1018"/>
              <a:chOff x="466" y="6117"/>
              <a:chExt cx="5913" cy="1018"/>
            </a:xfrm>
          </p:grpSpPr>
          <p:sp>
            <p:nvSpPr>
              <p:cNvPr id="16" name="文本框 15"/>
              <p:cNvSpPr txBox="1"/>
              <p:nvPr/>
            </p:nvSpPr>
            <p:spPr>
              <a:xfrm>
                <a:off x="466" y="6670"/>
                <a:ext cx="1248" cy="434"/>
              </a:xfrm>
              <a:prstGeom prst="rect">
                <a:avLst/>
              </a:prstGeom>
              <a:noFill/>
            </p:spPr>
            <p:txBody>
              <a:bodyPr wrap="none" rtlCol="0">
                <a:spAutoFit/>
              </a:bodyPr>
              <a:p>
                <a:r>
                  <a:rPr lang="zh-CN" altLang="en-US" sz="1200">
                    <a:solidFill>
                      <a:srgbClr val="8694A4"/>
                    </a:solidFill>
                  </a:rPr>
                  <a:t>信息发布</a:t>
                </a:r>
                <a:endParaRPr lang="zh-CN" altLang="en-US" sz="1200">
                  <a:solidFill>
                    <a:srgbClr val="8694A4"/>
                  </a:solidFill>
                </a:endParaRPr>
              </a:p>
            </p:txBody>
          </p:sp>
          <p:sp>
            <p:nvSpPr>
              <p:cNvPr id="17" name="文本框 16"/>
              <p:cNvSpPr txBox="1"/>
              <p:nvPr/>
            </p:nvSpPr>
            <p:spPr>
              <a:xfrm>
                <a:off x="1977" y="6701"/>
                <a:ext cx="1248" cy="434"/>
              </a:xfrm>
              <a:prstGeom prst="rect">
                <a:avLst/>
              </a:prstGeom>
              <a:noFill/>
            </p:spPr>
            <p:txBody>
              <a:bodyPr wrap="none" rtlCol="0">
                <a:spAutoFit/>
              </a:bodyPr>
              <a:p>
                <a:r>
                  <a:rPr lang="zh-CN" altLang="en-US" sz="1200">
                    <a:solidFill>
                      <a:srgbClr val="8694A4"/>
                    </a:solidFill>
                  </a:rPr>
                  <a:t>自动授时</a:t>
                </a:r>
                <a:endParaRPr lang="zh-CN" altLang="en-US" sz="1200">
                  <a:solidFill>
                    <a:srgbClr val="8694A4"/>
                  </a:solidFill>
                </a:endParaRPr>
              </a:p>
            </p:txBody>
          </p:sp>
          <p:sp>
            <p:nvSpPr>
              <p:cNvPr id="18" name="文本框 17"/>
              <p:cNvSpPr txBox="1"/>
              <p:nvPr/>
            </p:nvSpPr>
            <p:spPr>
              <a:xfrm>
                <a:off x="3554" y="6670"/>
                <a:ext cx="1248" cy="434"/>
              </a:xfrm>
              <a:prstGeom prst="rect">
                <a:avLst/>
              </a:prstGeom>
              <a:noFill/>
            </p:spPr>
            <p:txBody>
              <a:bodyPr wrap="none" rtlCol="0">
                <a:spAutoFit/>
              </a:bodyPr>
              <a:p>
                <a:r>
                  <a:rPr lang="zh-CN" altLang="en-US" sz="1200">
                    <a:solidFill>
                      <a:srgbClr val="8694A4"/>
                    </a:solidFill>
                  </a:rPr>
                  <a:t>远程控制</a:t>
                </a:r>
                <a:endParaRPr lang="zh-CN" altLang="en-US" sz="1200">
                  <a:solidFill>
                    <a:srgbClr val="8694A4"/>
                  </a:solidFill>
                </a:endParaRPr>
              </a:p>
            </p:txBody>
          </p:sp>
          <p:sp>
            <p:nvSpPr>
              <p:cNvPr id="19" name="文本框 18"/>
              <p:cNvSpPr txBox="1"/>
              <p:nvPr/>
            </p:nvSpPr>
            <p:spPr>
              <a:xfrm>
                <a:off x="5131" y="6670"/>
                <a:ext cx="1248" cy="434"/>
              </a:xfrm>
              <a:prstGeom prst="rect">
                <a:avLst/>
              </a:prstGeom>
              <a:noFill/>
            </p:spPr>
            <p:txBody>
              <a:bodyPr wrap="none" rtlCol="0">
                <a:spAutoFit/>
              </a:bodyPr>
              <a:p>
                <a:r>
                  <a:rPr lang="zh-CN" altLang="en-US" sz="1200">
                    <a:solidFill>
                      <a:srgbClr val="8694A4"/>
                    </a:solidFill>
                  </a:rPr>
                  <a:t>软件升级</a:t>
                </a:r>
                <a:endParaRPr lang="zh-CN" altLang="en-US" sz="1200">
                  <a:solidFill>
                    <a:srgbClr val="8694A4"/>
                  </a:solidFill>
                </a:endParaRPr>
              </a:p>
            </p:txBody>
          </p:sp>
          <p:pic>
            <p:nvPicPr>
              <p:cNvPr id="11" name="图片 10" descr="ICON"/>
              <p:cNvPicPr>
                <a:picLocks noChangeAspect="1"/>
              </p:cNvPicPr>
              <p:nvPr/>
            </p:nvPicPr>
            <p:blipFill>
              <a:blip r:embed="rId3"/>
              <a:srcRect/>
              <a:stretch>
                <a:fillRect/>
              </a:stretch>
            </p:blipFill>
            <p:spPr>
              <a:xfrm>
                <a:off x="661" y="6117"/>
                <a:ext cx="5388" cy="558"/>
              </a:xfrm>
              <a:prstGeom prst="rect">
                <a:avLst/>
              </a:prstGeom>
            </p:spPr>
          </p:pic>
        </p:grpSp>
        <p:sp>
          <p:nvSpPr>
            <p:cNvPr id="21" name="文本框 20"/>
            <p:cNvSpPr txBox="1"/>
            <p:nvPr/>
          </p:nvSpPr>
          <p:spPr>
            <a:xfrm>
              <a:off x="573" y="2895"/>
              <a:ext cx="2652" cy="628"/>
            </a:xfrm>
            <a:prstGeom prst="rect">
              <a:avLst/>
            </a:prstGeom>
            <a:noFill/>
          </p:spPr>
          <p:txBody>
            <a:bodyPr wrap="square" rtlCol="0">
              <a:spAutoFit/>
            </a:bodyPr>
            <a:p>
              <a:pPr algn="l"/>
              <a:r>
                <a:rPr lang="zh-CN" altLang="en-US" sz="20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rPr>
                <a:t>产品特点</a:t>
              </a:r>
              <a:endParaRPr lang="zh-CN" altLang="en-US" sz="20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endParaRPr>
            </a:p>
          </p:txBody>
        </p:sp>
      </p:grpSp>
      <p:pic>
        <p:nvPicPr>
          <p:cNvPr id="29" name="图片 28" descr="计时"/>
          <p:cNvPicPr>
            <a:picLocks noChangeAspect="1"/>
          </p:cNvPicPr>
          <p:nvPr/>
        </p:nvPicPr>
        <p:blipFill>
          <a:blip r:embed="rId4"/>
          <a:srcRect/>
          <a:stretch>
            <a:fillRect/>
          </a:stretch>
        </p:blipFill>
        <p:spPr>
          <a:xfrm>
            <a:off x="10531475" y="3315335"/>
            <a:ext cx="1660525" cy="1854835"/>
          </a:xfrm>
          <a:prstGeom prst="rect">
            <a:avLst/>
          </a:prstGeom>
        </p:spPr>
      </p:pic>
      <p:pic>
        <p:nvPicPr>
          <p:cNvPr id="30" name="图片 29" descr="烟雾"/>
          <p:cNvPicPr>
            <a:picLocks noChangeAspect="1"/>
          </p:cNvPicPr>
          <p:nvPr/>
        </p:nvPicPr>
        <p:blipFill>
          <a:blip r:embed="rId5"/>
          <a:srcRect/>
          <a:stretch>
            <a:fillRect/>
          </a:stretch>
        </p:blipFill>
        <p:spPr>
          <a:xfrm>
            <a:off x="9093835" y="3315335"/>
            <a:ext cx="1591945" cy="1844675"/>
          </a:xfrm>
          <a:prstGeom prst="rect">
            <a:avLst/>
          </a:prstGeom>
        </p:spPr>
      </p:pic>
      <p:sp>
        <p:nvSpPr>
          <p:cNvPr id="33" name="文本框 32"/>
          <p:cNvSpPr txBox="1"/>
          <p:nvPr/>
        </p:nvSpPr>
        <p:spPr>
          <a:xfrm>
            <a:off x="191770" y="1752600"/>
            <a:ext cx="4885055" cy="1198880"/>
          </a:xfrm>
          <a:prstGeom prst="rect">
            <a:avLst/>
          </a:prstGeom>
          <a:noFill/>
        </p:spPr>
        <p:txBody>
          <a:bodyPr wrap="square" rtlCol="0">
            <a:spAutoFit/>
          </a:bodyPr>
          <a:p>
            <a:pPr marL="171450" indent="-171450" algn="l" fontAlgn="auto">
              <a:lnSpc>
                <a:spcPct val="150000"/>
              </a:lnSpc>
              <a:buFont typeface="Arial" panose="020B0604020202020204" pitchFamily="34" charset="0"/>
              <a:buChar char="•"/>
            </a:pPr>
            <a:r>
              <a:rPr lang="zh-CN" alt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三种授时功能（</a:t>
            </a:r>
            <a:r>
              <a:rPr lang="en-US" altLang="zh-CN" sz="1200">
                <a:solidFill>
                  <a:srgbClr val="8694A4"/>
                </a:solidFill>
                <a:latin typeface="苹方 常规" panose="020B0300000000000000" charset="-122"/>
                <a:ea typeface="苹方 常规" panose="020B0300000000000000" charset="-122"/>
                <a:cs typeface="胡晓波男神体" panose="02010600030101010101" charset="-122"/>
                <a:sym typeface="+mn-ea"/>
              </a:rPr>
              <a:t>NTP</a:t>
            </a:r>
            <a:r>
              <a:rPr lang="zh-CN" alt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网络、</a:t>
            </a:r>
            <a:r>
              <a:rPr lang="en-US" altLang="zh-CN" sz="1200">
                <a:solidFill>
                  <a:srgbClr val="8694A4"/>
                </a:solidFill>
                <a:latin typeface="苹方 常规" panose="020B0300000000000000" charset="-122"/>
                <a:ea typeface="苹方 常规" panose="020B0300000000000000" charset="-122"/>
                <a:cs typeface="胡晓波男神体" panose="02010600030101010101" charset="-122"/>
                <a:sym typeface="+mn-ea"/>
              </a:rPr>
              <a:t>GPS</a:t>
            </a:r>
            <a:r>
              <a:rPr lang="zh-CN" alt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卫星、本地时钟）时间一秒不差</a:t>
            </a:r>
            <a:endParaRPr lang="en-US" altLang="zh-CN" sz="1200">
              <a:solidFill>
                <a:srgbClr val="8694A4"/>
              </a:solidFill>
            </a:endParaRPr>
          </a:p>
          <a:p>
            <a:pPr marL="171450" indent="-171450" algn="l" fontAlgn="auto">
              <a:lnSpc>
                <a:spcPct val="150000"/>
              </a:lnSpc>
              <a:buFont typeface="Arial" panose="020B0604020202020204" pitchFamily="34" charset="0"/>
              <a:buChar char="•"/>
            </a:pPr>
            <a:r>
              <a:rPr lang="zh-CN" altLang="en-US" sz="1200">
                <a:solidFill>
                  <a:srgbClr val="8694A4"/>
                </a:solidFill>
              </a:rPr>
              <a:t>支持信息显示</a:t>
            </a:r>
            <a:r>
              <a:rPr lang="en-US" altLang="zh-CN" sz="1200">
                <a:solidFill>
                  <a:srgbClr val="8694A4"/>
                </a:solidFill>
              </a:rPr>
              <a:t> </a:t>
            </a:r>
            <a:r>
              <a:rPr lang="zh-CN" altLang="en-US" sz="1200">
                <a:solidFill>
                  <a:srgbClr val="8694A4"/>
                </a:solidFill>
              </a:rPr>
              <a:t>（日历显示、模拟时钟、信息发布、温湿度测试）等</a:t>
            </a:r>
            <a:endParaRPr lang="zh-CN" altLang="en-US" sz="1200">
              <a:solidFill>
                <a:srgbClr val="8694A4"/>
              </a:solidFill>
            </a:endParaRPr>
          </a:p>
          <a:p>
            <a:pPr marL="171450" indent="-171450" algn="l" fontAlgn="auto">
              <a:lnSpc>
                <a:spcPct val="150000"/>
              </a:lnSpc>
              <a:buFont typeface="Arial" panose="020B0604020202020204" pitchFamily="34" charset="0"/>
              <a:buChar char="•"/>
            </a:pPr>
            <a:r>
              <a:rPr lang="zh-CN" altLang="en-US" sz="1200">
                <a:solidFill>
                  <a:srgbClr val="8694A4"/>
                </a:solidFill>
                <a:latin typeface="苹方 常规" panose="020B0300000000000000" charset="-122"/>
                <a:ea typeface="苹方 常规" panose="020B0300000000000000" charset="-122"/>
                <a:cs typeface="苹方 常规" panose="020B0300000000000000" charset="-122"/>
                <a:sym typeface="+mn-ea"/>
              </a:rPr>
              <a:t>支持</a:t>
            </a:r>
            <a:r>
              <a:rPr sz="1200">
                <a:solidFill>
                  <a:srgbClr val="8694A4"/>
                </a:solidFill>
                <a:latin typeface="苹方 常规" panose="020B0300000000000000" charset="-122"/>
                <a:ea typeface="苹方 常规" panose="020B0300000000000000" charset="-122"/>
                <a:cs typeface="苹方 常规" panose="020B0300000000000000" charset="-122"/>
                <a:sym typeface="+mn-ea"/>
              </a:rPr>
              <a:t>支持正计时</a:t>
            </a:r>
            <a:r>
              <a:rPr lang="en-US" sz="1200">
                <a:solidFill>
                  <a:srgbClr val="8694A4"/>
                </a:solidFill>
                <a:latin typeface="苹方 常规" panose="020B0300000000000000" charset="-122"/>
                <a:ea typeface="苹方 常规" panose="020B0300000000000000" charset="-122"/>
                <a:cs typeface="苹方 常规" panose="020B0300000000000000" charset="-122"/>
                <a:sym typeface="+mn-ea"/>
              </a:rPr>
              <a:t>/</a:t>
            </a:r>
            <a:r>
              <a:rPr lang="zh-CN" altLang="en-US" sz="1200">
                <a:solidFill>
                  <a:srgbClr val="8694A4"/>
                </a:solidFill>
                <a:latin typeface="苹方 常规" panose="020B0300000000000000" charset="-122"/>
                <a:ea typeface="苹方 常规" panose="020B0300000000000000" charset="-122"/>
                <a:cs typeface="苹方 常规" panose="020B0300000000000000" charset="-122"/>
                <a:sym typeface="+mn-ea"/>
              </a:rPr>
              <a:t>倒计时</a:t>
            </a:r>
            <a:endParaRPr lang="zh-CN" altLang="en-US" sz="1200">
              <a:solidFill>
                <a:srgbClr val="8694A4"/>
              </a:solidFill>
              <a:latin typeface="苹方 常规" panose="020B0300000000000000" charset="-122"/>
              <a:ea typeface="苹方 常规" panose="020B0300000000000000" charset="-122"/>
              <a:cs typeface="苹方 常规" panose="020B0300000000000000" charset="-122"/>
              <a:sym typeface="+mn-ea"/>
            </a:endParaRPr>
          </a:p>
          <a:p>
            <a:pPr marL="171450" indent="-171450" algn="l" fontAlgn="auto">
              <a:lnSpc>
                <a:spcPct val="150000"/>
              </a:lnSpc>
              <a:buFont typeface="Arial" panose="020B0604020202020204" pitchFamily="34" charset="0"/>
              <a:buChar char="•"/>
            </a:pPr>
            <a:r>
              <a:rPr lang="zh-CN" altLang="en-US" sz="1200">
                <a:solidFill>
                  <a:srgbClr val="8694A4"/>
                </a:solidFill>
                <a:latin typeface="苹方 常规" panose="020B0300000000000000" charset="-122"/>
                <a:ea typeface="苹方 常规" panose="020B0300000000000000" charset="-122"/>
                <a:cs typeface="苹方 常规" panose="020B0300000000000000" charset="-122"/>
                <a:sym typeface="+mn-ea"/>
              </a:rPr>
              <a:t>支持烟雾气体检测、PM2.5检测、环境光检测等</a:t>
            </a:r>
            <a:endParaRPr lang="zh-CN" altLang="en-US" sz="1200">
              <a:solidFill>
                <a:srgbClr val="8694A4"/>
              </a:solidFill>
              <a:latin typeface="苹方 常规" panose="020B0300000000000000" charset="-122"/>
              <a:ea typeface="苹方 常规" panose="020B0300000000000000" charset="-122"/>
              <a:cs typeface="苹方 常规" panose="020B0300000000000000" charset="-122"/>
              <a:sym typeface="+mn-ea"/>
            </a:endParaRPr>
          </a:p>
        </p:txBody>
      </p:sp>
      <p:pic>
        <p:nvPicPr>
          <p:cNvPr id="23" name="图片 22" descr="会议室"/>
          <p:cNvPicPr>
            <a:picLocks noChangeAspect="1"/>
          </p:cNvPicPr>
          <p:nvPr/>
        </p:nvPicPr>
        <p:blipFill>
          <a:blip r:embed="rId6"/>
          <a:srcRect/>
          <a:stretch>
            <a:fillRect/>
          </a:stretch>
        </p:blipFill>
        <p:spPr>
          <a:xfrm>
            <a:off x="9093835" y="5156835"/>
            <a:ext cx="3098165" cy="1701165"/>
          </a:xfrm>
          <a:prstGeom prst="rect">
            <a:avLst/>
          </a:prstGeom>
        </p:spPr>
      </p:pic>
      <p:pic>
        <p:nvPicPr>
          <p:cNvPr id="25" name="图片 24" descr="图层 71"/>
          <p:cNvPicPr>
            <a:picLocks noChangeAspect="1"/>
          </p:cNvPicPr>
          <p:nvPr/>
        </p:nvPicPr>
        <p:blipFill>
          <a:blip r:embed="rId7"/>
          <a:srcRect/>
          <a:stretch>
            <a:fillRect/>
          </a:stretch>
        </p:blipFill>
        <p:spPr>
          <a:xfrm>
            <a:off x="9093835" y="-9525"/>
            <a:ext cx="1586865" cy="1833880"/>
          </a:xfrm>
          <a:prstGeom prst="rect">
            <a:avLst/>
          </a:prstGeom>
        </p:spPr>
      </p:pic>
      <p:pic>
        <p:nvPicPr>
          <p:cNvPr id="26" name="图片 25" descr="图层 71 拷贝"/>
          <p:cNvPicPr>
            <a:picLocks noChangeAspect="1"/>
          </p:cNvPicPr>
          <p:nvPr/>
        </p:nvPicPr>
        <p:blipFill>
          <a:blip r:embed="rId8"/>
          <a:srcRect/>
          <a:stretch>
            <a:fillRect/>
          </a:stretch>
        </p:blipFill>
        <p:spPr>
          <a:xfrm>
            <a:off x="10671175" y="-5715"/>
            <a:ext cx="1525270" cy="1758315"/>
          </a:xfrm>
          <a:prstGeom prst="rect">
            <a:avLst/>
          </a:prstGeom>
        </p:spPr>
      </p:pic>
      <p:pic>
        <p:nvPicPr>
          <p:cNvPr id="12" name="图片 11" descr="组 19"/>
          <p:cNvPicPr>
            <a:picLocks noChangeAspect="1"/>
          </p:cNvPicPr>
          <p:nvPr/>
        </p:nvPicPr>
        <p:blipFill>
          <a:blip r:embed="rId9"/>
          <a:srcRect/>
          <a:stretch>
            <a:fillRect/>
          </a:stretch>
        </p:blipFill>
        <p:spPr>
          <a:xfrm>
            <a:off x="9098280" y="1581150"/>
            <a:ext cx="3098165" cy="17341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57200" y="204470"/>
            <a:ext cx="4865370" cy="2628900"/>
            <a:chOff x="10375" y="838"/>
            <a:chExt cx="7662" cy="4140"/>
          </a:xfrm>
        </p:grpSpPr>
        <p:sp>
          <p:nvSpPr>
            <p:cNvPr id="6" name="文本框 5"/>
            <p:cNvSpPr txBox="1"/>
            <p:nvPr/>
          </p:nvSpPr>
          <p:spPr>
            <a:xfrm>
              <a:off x="10375" y="838"/>
              <a:ext cx="6922" cy="1888"/>
            </a:xfrm>
            <a:prstGeom prst="rect">
              <a:avLst/>
            </a:prstGeom>
            <a:noFill/>
            <a:effectLst/>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7200" b="1" dirty="0">
                  <a:solidFill>
                    <a:srgbClr val="8694A4"/>
                  </a:solidFill>
                  <a:latin typeface="微软雅黑" panose="020B0503020204020204" charset="-122"/>
                  <a:ea typeface="微软雅黑" panose="020B0503020204020204" charset="-122"/>
                  <a:cs typeface="微软雅黑" panose="020B0503020204020204" charset="-122"/>
                  <a:sym typeface="+mn-lt"/>
                </a:rPr>
                <a:t>c</a:t>
              </a:r>
              <a:r>
                <a:rPr lang="en-US" altLang="zh-CN" sz="7200" b="1" noProof="0" dirty="0" err="1">
                  <a:ln>
                    <a:noFill/>
                  </a:ln>
                  <a:solidFill>
                    <a:srgbClr val="8694A4"/>
                  </a:solidFill>
                  <a:effectLst/>
                  <a:uLnTx/>
                  <a:uFillTx/>
                  <a:latin typeface="微软雅黑" panose="020B0503020204020204" charset="-122"/>
                  <a:ea typeface="微软雅黑" panose="020B0503020204020204" charset="-122"/>
                  <a:cs typeface="微软雅黑" panose="020B0503020204020204" charset="-122"/>
                  <a:sym typeface="+mn-lt"/>
                </a:rPr>
                <a:t>ontents</a:t>
              </a:r>
              <a:endParaRPr lang="en-US" altLang="zh-CN" sz="7200" b="1" noProof="0" dirty="0" err="1">
                <a:ln>
                  <a:noFill/>
                </a:ln>
                <a:solidFill>
                  <a:srgbClr val="8694A4"/>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2" name="文本框 1"/>
            <p:cNvSpPr txBox="1"/>
            <p:nvPr/>
          </p:nvSpPr>
          <p:spPr>
            <a:xfrm>
              <a:off x="10405" y="2471"/>
              <a:ext cx="2413" cy="919"/>
            </a:xfrm>
            <a:prstGeom prst="rect">
              <a:avLst/>
            </a:prstGeom>
            <a:noFill/>
            <a:effectLst/>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dirty="0">
                  <a:solidFill>
                    <a:prstClr val="black">
                      <a:lumMod val="65000"/>
                      <a:lumOff val="35000"/>
                    </a:prstClr>
                  </a:solidFill>
                  <a:latin typeface="微软雅黑" panose="020B0503020204020204" charset="-122"/>
                  <a:ea typeface="微软雅黑" panose="020B0503020204020204" charset="-122"/>
                  <a:cs typeface="微软雅黑" panose="020B0503020204020204" charset="-122"/>
                  <a:sym typeface="+mn-lt"/>
                </a:rPr>
                <a:t>目录</a:t>
              </a:r>
              <a:endParaRPr lang="zh-CN" altLang="en-US" sz="3200" b="1"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3" name="文本框 2"/>
            <p:cNvSpPr txBox="1"/>
            <p:nvPr/>
          </p:nvSpPr>
          <p:spPr>
            <a:xfrm>
              <a:off x="10405" y="4003"/>
              <a:ext cx="2745" cy="580"/>
            </a:xfrm>
            <a:prstGeom prst="rect">
              <a:avLst/>
            </a:prstGeom>
            <a:noFill/>
            <a:effectLst/>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err="1">
                  <a:ln>
                    <a:noFill/>
                  </a:ln>
                  <a:solidFill>
                    <a:schemeClr val="tx1">
                      <a:lumMod val="50000"/>
                      <a:lumOff val="50000"/>
                    </a:schemeClr>
                  </a:solidFill>
                  <a:effectLst/>
                  <a:uLnTx/>
                  <a:uFillTx/>
                  <a:latin typeface="微软雅黑" panose="020B0503020204020204" charset="-122"/>
                  <a:ea typeface="微软雅黑" panose="020B0503020204020204" charset="-122"/>
                  <a:cs typeface="微软雅黑" panose="020B0503020204020204" charset="-122"/>
                  <a:sym typeface="+mn-lt"/>
                </a:rPr>
                <a:t>让机器更懂人</a:t>
              </a:r>
              <a:endParaRPr lang="zh-CN" altLang="en-US" noProof="0" dirty="0" err="1">
                <a:ln>
                  <a:noFill/>
                </a:ln>
                <a:solidFill>
                  <a:schemeClr val="tx1">
                    <a:lumMod val="50000"/>
                    <a:lumOff val="50000"/>
                  </a:schemeClr>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4" name="文本框 3"/>
            <p:cNvSpPr txBox="1"/>
            <p:nvPr/>
          </p:nvSpPr>
          <p:spPr>
            <a:xfrm>
              <a:off x="10405" y="4496"/>
              <a:ext cx="7632" cy="483"/>
            </a:xfrm>
            <a:prstGeom prst="rect">
              <a:avLst/>
            </a:prstGeom>
            <a:noFill/>
            <a:effectLst/>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noProof="0" dirty="0" err="1">
                  <a:ln>
                    <a:noFill/>
                  </a:ln>
                  <a:solidFill>
                    <a:schemeClr val="tx1">
                      <a:lumMod val="50000"/>
                      <a:lumOff val="50000"/>
                    </a:schemeClr>
                  </a:solidFill>
                  <a:effectLst/>
                  <a:uLnTx/>
                  <a:uFillTx/>
                  <a:latin typeface="微软雅黑" panose="020B0503020204020204" charset="-122"/>
                  <a:ea typeface="微软雅黑" panose="020B0503020204020204" charset="-122"/>
                  <a:cs typeface="微软雅黑" panose="020B0503020204020204" charset="-122"/>
                  <a:sym typeface="+mn-lt"/>
                </a:rPr>
                <a:t>Let machines understand people better</a:t>
              </a:r>
              <a:endParaRPr lang="zh-CN" altLang="en-US" sz="1400" noProof="0" dirty="0" err="1">
                <a:ln>
                  <a:noFill/>
                </a:ln>
                <a:solidFill>
                  <a:schemeClr val="tx1">
                    <a:lumMod val="50000"/>
                    <a:lumOff val="50000"/>
                  </a:schemeClr>
                </a:solidFill>
                <a:effectLst/>
                <a:uLnTx/>
                <a:uFillTx/>
                <a:latin typeface="微软雅黑" panose="020B0503020204020204" charset="-122"/>
                <a:ea typeface="微软雅黑" panose="020B0503020204020204" charset="-122"/>
                <a:cs typeface="微软雅黑" panose="020B0503020204020204" charset="-122"/>
                <a:sym typeface="+mn-lt"/>
              </a:endParaRPr>
            </a:p>
          </p:txBody>
        </p:sp>
        <p:grpSp>
          <p:nvGrpSpPr>
            <p:cNvPr id="42" name="组合 41"/>
            <p:cNvGrpSpPr/>
            <p:nvPr/>
          </p:nvGrpSpPr>
          <p:grpSpPr>
            <a:xfrm>
              <a:off x="10604" y="3585"/>
              <a:ext cx="1046" cy="224"/>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菱形 4"/>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菱形 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grpSp>
        <p:nvGrpSpPr>
          <p:cNvPr id="41" name="组合 40"/>
          <p:cNvGrpSpPr/>
          <p:nvPr/>
        </p:nvGrpSpPr>
        <p:grpSpPr>
          <a:xfrm>
            <a:off x="457200" y="3122295"/>
            <a:ext cx="2075180" cy="3316605"/>
            <a:chOff x="6237" y="4462"/>
            <a:chExt cx="3268" cy="5223"/>
          </a:xfrm>
        </p:grpSpPr>
        <p:sp>
          <p:nvSpPr>
            <p:cNvPr id="31" name="矩形 30"/>
            <p:cNvSpPr/>
            <p:nvPr/>
          </p:nvSpPr>
          <p:spPr>
            <a:xfrm>
              <a:off x="6267" y="5508"/>
              <a:ext cx="2816" cy="628"/>
            </a:xfrm>
            <a:prstGeom prst="rect">
              <a:avLst/>
            </a:prstGeom>
          </p:spPr>
          <p:txBody>
            <a:bodyPr wrap="square">
              <a:spAutoFit/>
            </a:bodyPr>
            <a:p>
              <a:pPr algn="l"/>
              <a:r>
                <a:rPr lang="zh-CN" altLang="en-US" sz="2000">
                  <a:solidFill>
                    <a:srgbClr val="595959"/>
                  </a:solidFill>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公司简介</a:t>
              </a:r>
              <a:endParaRPr kumimoji="0" lang="zh-CN" altLang="en-US" sz="2000" b="0" i="0" u="none" strike="noStrike" kern="0" cap="none" spc="0" normalizeH="0" baseline="0" noProof="1">
                <a:ln>
                  <a:noFill/>
                </a:ln>
                <a:solidFill>
                  <a:srgbClr val="595959"/>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endParaRPr>
            </a:p>
          </p:txBody>
        </p:sp>
        <p:sp>
          <p:nvSpPr>
            <p:cNvPr id="9" name="矩形 8"/>
            <p:cNvSpPr/>
            <p:nvPr/>
          </p:nvSpPr>
          <p:spPr>
            <a:xfrm>
              <a:off x="6267" y="4462"/>
              <a:ext cx="2029" cy="1210"/>
            </a:xfrm>
            <a:prstGeom prst="rect">
              <a:avLst/>
            </a:prstGeom>
          </p:spPr>
          <p:txBody>
            <a:bodyPr wrap="square">
              <a:spAutoFit/>
            </a:bodyPr>
            <a:p>
              <a:pPr algn="l"/>
              <a:r>
                <a:rPr lang="en-US" altLang="zh-CN" sz="4400">
                  <a:solidFill>
                    <a:schemeClr val="tx1">
                      <a:lumMod val="50000"/>
                      <a:lumOff val="50000"/>
                    </a:schemeClr>
                  </a:solidFill>
                  <a:latin typeface="思源黑体 CN Heavy" panose="020B0A00000000000000" charset="-122"/>
                  <a:ea typeface="思源黑体 CN Heavy" panose="020B0A00000000000000" charset="-122"/>
                  <a:cs typeface="汉仪晓波花月圆W" panose="02010600030101010101" charset="-122"/>
                  <a:sym typeface="汉仪晓波折纸体简" panose="00020600040101010101" charset="-122"/>
                </a:rPr>
                <a:t>01</a:t>
              </a:r>
              <a:endParaRPr kumimoji="0" lang="en-US" altLang="zh-CN" sz="4400" i="0" u="none" strike="noStrike" kern="0" cap="none" spc="0" normalizeH="0" baseline="0" noProof="1">
                <a:ln>
                  <a:noFill/>
                </a:ln>
                <a:solidFill>
                  <a:schemeClr val="tx1">
                    <a:lumMod val="50000"/>
                    <a:lumOff val="50000"/>
                  </a:schemeClr>
                </a:solidFill>
                <a:effectLst/>
                <a:uLnTx/>
                <a:uFillTx/>
                <a:latin typeface="思源黑体 CN Heavy" panose="020B0A00000000000000" charset="-122"/>
                <a:ea typeface="思源黑体 CN Heavy" panose="020B0A00000000000000" charset="-122"/>
                <a:cs typeface="汉仪晓波花月圆W" panose="02010600030101010101" charset="-122"/>
                <a:sym typeface="汉仪晓波折纸体简" panose="00020600040101010101" charset="-122"/>
              </a:endParaRPr>
            </a:p>
          </p:txBody>
        </p:sp>
        <p:sp>
          <p:nvSpPr>
            <p:cNvPr id="10" name="矩形 9"/>
            <p:cNvSpPr/>
            <p:nvPr/>
          </p:nvSpPr>
          <p:spPr>
            <a:xfrm>
              <a:off x="6237" y="6030"/>
              <a:ext cx="2816" cy="483"/>
            </a:xfrm>
            <a:prstGeom prst="rect">
              <a:avLst/>
            </a:prstGeom>
          </p:spPr>
          <p:txBody>
            <a:bodyPr wrap="square">
              <a:spAutoFit/>
            </a:bodyPr>
            <a:p>
              <a:pPr algn="l"/>
              <a:r>
                <a:rPr lang="zh-CN" altLang="en-US" sz="1400">
                  <a:solidFill>
                    <a:srgbClr val="595959"/>
                  </a:solidFill>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 Company Profile</a:t>
              </a:r>
              <a:endParaRPr lang="zh-CN" altLang="en-US" sz="1400">
                <a:solidFill>
                  <a:srgbClr val="595959"/>
                </a:solidFill>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endParaRPr>
            </a:p>
          </p:txBody>
        </p:sp>
        <p:cxnSp>
          <p:nvCxnSpPr>
            <p:cNvPr id="21" name="直接连接符 20"/>
            <p:cNvCxnSpPr/>
            <p:nvPr/>
          </p:nvCxnSpPr>
          <p:spPr>
            <a:xfrm flipV="1">
              <a:off x="6486" y="6661"/>
              <a:ext cx="2979" cy="16"/>
            </a:xfrm>
            <a:prstGeom prst="line">
              <a:avLst/>
            </a:prstGeom>
            <a:ln w="12700" cmpd="sng">
              <a:solidFill>
                <a:srgbClr val="8694A4"/>
              </a:solidFill>
              <a:prstDash val="solid"/>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417" y="6924"/>
              <a:ext cx="3088" cy="2761"/>
            </a:xfrm>
            <a:prstGeom prst="rect">
              <a:avLst/>
            </a:prstGeom>
            <a:noFill/>
          </p:spPr>
          <p:txBody>
            <a:bodyPr wrap="none" rtlCol="0" anchor="t">
              <a:spAutoFit/>
            </a:bodyPr>
            <a:p>
              <a:pPr algn="l" fontAlgn="auto">
                <a:lnSpc>
                  <a:spcPct val="150000"/>
                </a:lnSpc>
              </a:pPr>
              <a:r>
                <a:rPr lang="zh-CN" sz="1200">
                  <a:solidFill>
                    <a:schemeClr val="tx1">
                      <a:lumMod val="50000"/>
                      <a:lumOff val="50000"/>
                    </a:schemeClr>
                  </a:solidFill>
                  <a:latin typeface="+mn-ea"/>
                  <a:cs typeface="胡晓波男神体" panose="02010600030101010101" charset="-122"/>
                  <a:sym typeface="+mn-ea"/>
                </a:rPr>
                <a:t>公司背景</a:t>
              </a:r>
              <a:endParaRPr lang="zh-CN" sz="1200">
                <a:solidFill>
                  <a:schemeClr val="tx1">
                    <a:lumMod val="50000"/>
                    <a:lumOff val="50000"/>
                  </a:schemeClr>
                </a:solidFill>
                <a:latin typeface="+mn-ea"/>
                <a:cs typeface="胡晓波男神体" panose="02010600030101010101" charset="-122"/>
                <a:sym typeface="+mn-ea"/>
              </a:endParaRPr>
            </a:p>
            <a:p>
              <a:pPr algn="l" fontAlgn="auto">
                <a:lnSpc>
                  <a:spcPct val="150000"/>
                </a:lnSpc>
              </a:pPr>
              <a:r>
                <a:rPr lang="zh-CN" sz="1200">
                  <a:solidFill>
                    <a:schemeClr val="tx1">
                      <a:lumMod val="50000"/>
                      <a:lumOff val="50000"/>
                    </a:schemeClr>
                  </a:solidFill>
                  <a:latin typeface="+mn-ea"/>
                  <a:cs typeface="胡晓波男神体" panose="02010600030101010101" charset="-122"/>
                  <a:sym typeface="+mn-ea"/>
                </a:rPr>
                <a:t>公司定位</a:t>
              </a:r>
              <a:endParaRPr lang="zh-CN" sz="1200">
                <a:solidFill>
                  <a:schemeClr val="tx1">
                    <a:lumMod val="50000"/>
                    <a:lumOff val="50000"/>
                  </a:schemeClr>
                </a:solidFill>
                <a:latin typeface="+mn-ea"/>
                <a:cs typeface="胡晓波男神体" panose="02010600030101010101" charset="-122"/>
                <a:sym typeface="+mn-ea"/>
              </a:endParaRPr>
            </a:p>
            <a:p>
              <a:pPr algn="l" fontAlgn="auto">
                <a:lnSpc>
                  <a:spcPct val="150000"/>
                </a:lnSpc>
              </a:pPr>
              <a:r>
                <a:rPr lang="zh-CN" altLang="en-US" sz="1200">
                  <a:solidFill>
                    <a:schemeClr val="tx1">
                      <a:lumMod val="50000"/>
                      <a:lumOff val="50000"/>
                    </a:schemeClr>
                  </a:solidFill>
                  <a:latin typeface="+mn-ea"/>
                </a:rPr>
                <a:t>发展优势</a:t>
              </a:r>
              <a:endParaRPr lang="zh-CN" altLang="en-US" sz="1200">
                <a:solidFill>
                  <a:schemeClr val="tx1">
                    <a:lumMod val="50000"/>
                    <a:lumOff val="50000"/>
                  </a:schemeClr>
                </a:solidFill>
                <a:latin typeface="+mn-ea"/>
              </a:endParaRPr>
            </a:p>
            <a:p>
              <a:pPr algn="l" fontAlgn="auto">
                <a:lnSpc>
                  <a:spcPct val="150000"/>
                </a:lnSpc>
              </a:pPr>
              <a:r>
                <a:rPr lang="zh-CN" altLang="en-US" sz="1200">
                  <a:solidFill>
                    <a:schemeClr val="tx1">
                      <a:lumMod val="50000"/>
                      <a:lumOff val="50000"/>
                    </a:schemeClr>
                  </a:solidFill>
                  <a:latin typeface="+mn-ea"/>
                </a:rPr>
                <a:t>资质荣誉</a:t>
              </a:r>
              <a:endParaRPr lang="zh-CN" altLang="en-US" sz="1200">
                <a:solidFill>
                  <a:schemeClr val="tx1">
                    <a:lumMod val="50000"/>
                    <a:lumOff val="50000"/>
                  </a:schemeClr>
                </a:solidFill>
                <a:latin typeface="+mn-ea"/>
              </a:endParaRPr>
            </a:p>
            <a:p>
              <a:pPr algn="l" fontAlgn="auto">
                <a:lnSpc>
                  <a:spcPct val="150000"/>
                </a:lnSpc>
              </a:pPr>
              <a:r>
                <a:rPr lang="zh-CN" altLang="en-US" sz="1200">
                  <a:solidFill>
                    <a:schemeClr val="tx1">
                      <a:lumMod val="50000"/>
                      <a:lumOff val="50000"/>
                    </a:schemeClr>
                  </a:solidFill>
                  <a:latin typeface="+mn-ea"/>
                </a:rPr>
                <a:t>行业客户及合作伙伴</a:t>
              </a:r>
              <a:r>
                <a:rPr lang="en-US" altLang="zh-CN" sz="1200">
                  <a:solidFill>
                    <a:schemeClr val="tx1">
                      <a:lumMod val="50000"/>
                      <a:lumOff val="50000"/>
                    </a:schemeClr>
                  </a:solidFill>
                  <a:latin typeface="+mn-ea"/>
                </a:rPr>
                <a:t>(</a:t>
              </a:r>
              <a:r>
                <a:rPr lang="zh-CN" altLang="en-US" sz="1200">
                  <a:solidFill>
                    <a:schemeClr val="tx1">
                      <a:lumMod val="50000"/>
                      <a:lumOff val="50000"/>
                    </a:schemeClr>
                  </a:solidFill>
                  <a:latin typeface="+mn-ea"/>
                </a:rPr>
                <a:t>国内</a:t>
              </a:r>
              <a:r>
                <a:rPr lang="en-US" altLang="zh-CN" sz="1200">
                  <a:solidFill>
                    <a:schemeClr val="tx1">
                      <a:lumMod val="50000"/>
                      <a:lumOff val="50000"/>
                    </a:schemeClr>
                  </a:solidFill>
                  <a:latin typeface="+mn-ea"/>
                </a:rPr>
                <a:t>)</a:t>
              </a:r>
              <a:endParaRPr lang="en-US" altLang="zh-CN" sz="1200">
                <a:solidFill>
                  <a:schemeClr val="tx1">
                    <a:lumMod val="50000"/>
                    <a:lumOff val="50000"/>
                  </a:schemeClr>
                </a:solidFill>
                <a:latin typeface="+mn-ea"/>
              </a:endParaRPr>
            </a:p>
            <a:p>
              <a:pPr algn="l" fontAlgn="auto">
                <a:lnSpc>
                  <a:spcPct val="150000"/>
                </a:lnSpc>
              </a:pPr>
              <a:r>
                <a:rPr lang="zh-CN" altLang="en-US" sz="1200">
                  <a:solidFill>
                    <a:schemeClr val="tx1">
                      <a:lumMod val="50000"/>
                      <a:lumOff val="50000"/>
                    </a:schemeClr>
                  </a:solidFill>
                  <a:latin typeface="+mn-ea"/>
                  <a:sym typeface="+mn-ea"/>
                </a:rPr>
                <a:t>行业客户及合作伙伴</a:t>
              </a:r>
              <a:r>
                <a:rPr lang="en-US" altLang="zh-CN" sz="1200">
                  <a:solidFill>
                    <a:schemeClr val="tx1">
                      <a:lumMod val="50000"/>
                      <a:lumOff val="50000"/>
                    </a:schemeClr>
                  </a:solidFill>
                  <a:latin typeface="+mn-ea"/>
                  <a:sym typeface="+mn-ea"/>
                </a:rPr>
                <a:t>(</a:t>
              </a:r>
              <a:r>
                <a:rPr lang="zh-CN" altLang="en-US" sz="1200">
                  <a:solidFill>
                    <a:schemeClr val="tx1">
                      <a:lumMod val="50000"/>
                      <a:lumOff val="50000"/>
                    </a:schemeClr>
                  </a:solidFill>
                  <a:latin typeface="+mn-ea"/>
                  <a:sym typeface="+mn-ea"/>
                </a:rPr>
                <a:t>国外</a:t>
              </a:r>
              <a:r>
                <a:rPr lang="en-US" altLang="zh-CN" sz="1200">
                  <a:solidFill>
                    <a:schemeClr val="tx1">
                      <a:lumMod val="50000"/>
                      <a:lumOff val="50000"/>
                    </a:schemeClr>
                  </a:solidFill>
                  <a:latin typeface="+mn-ea"/>
                  <a:sym typeface="+mn-ea"/>
                </a:rPr>
                <a:t>)</a:t>
              </a:r>
              <a:endParaRPr lang="en-US" altLang="zh-CN" sz="1200">
                <a:solidFill>
                  <a:schemeClr val="tx1">
                    <a:lumMod val="50000"/>
                    <a:lumOff val="50000"/>
                  </a:schemeClr>
                </a:solidFill>
                <a:latin typeface="+mn-ea"/>
              </a:endParaRPr>
            </a:p>
          </p:txBody>
        </p:sp>
      </p:grpSp>
      <p:grpSp>
        <p:nvGrpSpPr>
          <p:cNvPr id="43" name="组合 42"/>
          <p:cNvGrpSpPr/>
          <p:nvPr/>
        </p:nvGrpSpPr>
        <p:grpSpPr>
          <a:xfrm>
            <a:off x="4308475" y="3122295"/>
            <a:ext cx="2428240" cy="2485390"/>
            <a:chOff x="10062" y="4462"/>
            <a:chExt cx="3824" cy="3914"/>
          </a:xfrm>
        </p:grpSpPr>
        <p:sp>
          <p:nvSpPr>
            <p:cNvPr id="24" name="矩形 23"/>
            <p:cNvSpPr/>
            <p:nvPr/>
          </p:nvSpPr>
          <p:spPr>
            <a:xfrm>
              <a:off x="10092" y="5508"/>
              <a:ext cx="2816" cy="628"/>
            </a:xfrm>
            <a:prstGeom prst="rect">
              <a:avLst/>
            </a:prstGeom>
          </p:spPr>
          <p:txBody>
            <a:bodyPr wrap="square">
              <a:spAutoFit/>
            </a:bodyPr>
            <a:p>
              <a:pPr algn="l"/>
              <a:r>
                <a:rPr kumimoji="0" lang="zh-CN" altLang="en-US" sz="2000" b="0" i="0" u="none" strike="noStrike" kern="0" cap="none" spc="0" normalizeH="0" baseline="0" noProof="1">
                  <a:ln>
                    <a:noFill/>
                  </a:ln>
                  <a:solidFill>
                    <a:srgbClr val="595959"/>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产品介绍</a:t>
              </a:r>
              <a:endParaRPr kumimoji="0" lang="zh-CN" altLang="en-US" sz="2000" b="0" i="0" u="none" strike="noStrike" kern="0" cap="none" spc="0" normalizeH="0" baseline="0" noProof="1">
                <a:ln>
                  <a:noFill/>
                </a:ln>
                <a:solidFill>
                  <a:srgbClr val="595959"/>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endParaRPr>
            </a:p>
          </p:txBody>
        </p:sp>
        <p:sp>
          <p:nvSpPr>
            <p:cNvPr id="25" name="矩形 24"/>
            <p:cNvSpPr/>
            <p:nvPr/>
          </p:nvSpPr>
          <p:spPr>
            <a:xfrm>
              <a:off x="10092" y="4462"/>
              <a:ext cx="2029" cy="1210"/>
            </a:xfrm>
            <a:prstGeom prst="rect">
              <a:avLst/>
            </a:prstGeom>
          </p:spPr>
          <p:txBody>
            <a:bodyPr wrap="square">
              <a:spAutoFit/>
            </a:bodyPr>
            <a:p>
              <a:pPr algn="l"/>
              <a:r>
                <a:rPr lang="en-US" altLang="zh-CN" sz="4400">
                  <a:solidFill>
                    <a:schemeClr val="tx1">
                      <a:lumMod val="50000"/>
                      <a:lumOff val="50000"/>
                    </a:schemeClr>
                  </a:solidFill>
                  <a:latin typeface="思源黑体 CN Heavy" panose="020B0A00000000000000" charset="-122"/>
                  <a:ea typeface="思源黑体 CN Heavy" panose="020B0A00000000000000" charset="-122"/>
                  <a:cs typeface="汉仪晓波花月圆W" panose="02010600030101010101" charset="-122"/>
                  <a:sym typeface="汉仪晓波折纸体简" panose="00020600040101010101" charset="-122"/>
                </a:rPr>
                <a:t>02</a:t>
              </a:r>
              <a:endParaRPr kumimoji="0" lang="en-US" altLang="zh-CN" sz="4400" i="0" u="none" strike="noStrike" kern="0" cap="none" spc="0" normalizeH="0" baseline="0" noProof="1">
                <a:ln>
                  <a:noFill/>
                </a:ln>
                <a:solidFill>
                  <a:schemeClr val="tx1">
                    <a:lumMod val="50000"/>
                    <a:lumOff val="50000"/>
                  </a:schemeClr>
                </a:solidFill>
                <a:effectLst/>
                <a:uLnTx/>
                <a:uFillTx/>
                <a:latin typeface="思源黑体 CN Heavy" panose="020B0A00000000000000" charset="-122"/>
                <a:ea typeface="思源黑体 CN Heavy" panose="020B0A00000000000000" charset="-122"/>
                <a:cs typeface="汉仪晓波花月圆W" panose="02010600030101010101" charset="-122"/>
                <a:sym typeface="汉仪晓波折纸体简" panose="00020600040101010101" charset="-122"/>
              </a:endParaRPr>
            </a:p>
          </p:txBody>
        </p:sp>
        <p:sp>
          <p:nvSpPr>
            <p:cNvPr id="26" name="矩形 25"/>
            <p:cNvSpPr/>
            <p:nvPr/>
          </p:nvSpPr>
          <p:spPr>
            <a:xfrm>
              <a:off x="10062" y="6030"/>
              <a:ext cx="3824" cy="483"/>
            </a:xfrm>
            <a:prstGeom prst="rect">
              <a:avLst/>
            </a:prstGeom>
          </p:spPr>
          <p:txBody>
            <a:bodyPr wrap="square">
              <a:spAutoFit/>
            </a:bodyPr>
            <a:p>
              <a:pPr algn="l"/>
              <a:r>
                <a:rPr lang="en-US" altLang="zh-CN" sz="1400">
                  <a:solidFill>
                    <a:srgbClr val="595959"/>
                  </a:solidFill>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P</a:t>
              </a:r>
              <a:r>
                <a:rPr lang="zh-CN" altLang="en-US" sz="1400">
                  <a:solidFill>
                    <a:srgbClr val="595959"/>
                  </a:solidFill>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roduct presentation</a:t>
              </a:r>
              <a:endParaRPr lang="zh-CN" altLang="en-US" sz="1400">
                <a:solidFill>
                  <a:srgbClr val="595959"/>
                </a:solidFill>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endParaRPr>
            </a:p>
          </p:txBody>
        </p:sp>
        <p:cxnSp>
          <p:nvCxnSpPr>
            <p:cNvPr id="27" name="直接连接符 26"/>
            <p:cNvCxnSpPr/>
            <p:nvPr/>
          </p:nvCxnSpPr>
          <p:spPr>
            <a:xfrm flipV="1">
              <a:off x="10311" y="6661"/>
              <a:ext cx="2979" cy="16"/>
            </a:xfrm>
            <a:prstGeom prst="line">
              <a:avLst/>
            </a:prstGeom>
            <a:ln w="12700" cmpd="sng">
              <a:solidFill>
                <a:srgbClr val="8694A4"/>
              </a:solidFill>
              <a:prstDash val="solid"/>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242" y="6924"/>
              <a:ext cx="1248" cy="1452"/>
            </a:xfrm>
            <a:prstGeom prst="rect">
              <a:avLst/>
            </a:prstGeom>
            <a:noFill/>
          </p:spPr>
          <p:txBody>
            <a:bodyPr wrap="none" rtlCol="0" anchor="t">
              <a:spAutoFit/>
            </a:bodyPr>
            <a:p>
              <a:pPr algn="l" fontAlgn="auto">
                <a:lnSpc>
                  <a:spcPct val="150000"/>
                </a:lnSpc>
              </a:pPr>
              <a:r>
                <a:rPr lang="zh-CN" altLang="en-US" sz="1200">
                  <a:solidFill>
                    <a:schemeClr val="tx1">
                      <a:lumMod val="50000"/>
                      <a:lumOff val="50000"/>
                    </a:schemeClr>
                  </a:solidFill>
                  <a:latin typeface="+mn-ea"/>
                </a:rPr>
                <a:t>硬件方案</a:t>
              </a:r>
              <a:endParaRPr lang="zh-CN" altLang="en-US" sz="1200">
                <a:solidFill>
                  <a:schemeClr val="tx1">
                    <a:lumMod val="50000"/>
                    <a:lumOff val="50000"/>
                  </a:schemeClr>
                </a:solidFill>
                <a:latin typeface="+mn-ea"/>
              </a:endParaRPr>
            </a:p>
            <a:p>
              <a:pPr algn="l" fontAlgn="auto">
                <a:lnSpc>
                  <a:spcPct val="150000"/>
                </a:lnSpc>
              </a:pPr>
              <a:r>
                <a:rPr lang="zh-CN" altLang="en-US" sz="1200">
                  <a:solidFill>
                    <a:schemeClr val="tx1">
                      <a:lumMod val="50000"/>
                      <a:lumOff val="50000"/>
                    </a:schemeClr>
                  </a:solidFill>
                  <a:latin typeface="+mn-ea"/>
                </a:rPr>
                <a:t>软件方案</a:t>
              </a:r>
              <a:endParaRPr lang="zh-CN" altLang="en-US" sz="1200">
                <a:solidFill>
                  <a:schemeClr val="tx1">
                    <a:lumMod val="50000"/>
                    <a:lumOff val="50000"/>
                  </a:schemeClr>
                </a:solidFill>
                <a:latin typeface="+mn-ea"/>
              </a:endParaRPr>
            </a:p>
            <a:p>
              <a:pPr algn="l" fontAlgn="auto">
                <a:lnSpc>
                  <a:spcPct val="150000"/>
                </a:lnSpc>
              </a:pPr>
              <a:r>
                <a:rPr lang="zh-CN" altLang="en-US" sz="1200">
                  <a:solidFill>
                    <a:schemeClr val="tx1">
                      <a:lumMod val="50000"/>
                      <a:lumOff val="50000"/>
                    </a:schemeClr>
                  </a:solidFill>
                  <a:latin typeface="+mn-ea"/>
                </a:rPr>
                <a:t>板卡方案</a:t>
              </a:r>
              <a:endParaRPr lang="zh-CN" altLang="en-US" sz="1200">
                <a:solidFill>
                  <a:schemeClr val="tx1">
                    <a:lumMod val="50000"/>
                    <a:lumOff val="50000"/>
                  </a:schemeClr>
                </a:solidFill>
                <a:latin typeface="+mn-ea"/>
              </a:endParaRPr>
            </a:p>
          </p:txBody>
        </p:sp>
      </p:grpSp>
      <p:grpSp>
        <p:nvGrpSpPr>
          <p:cNvPr id="50" name="组合 49"/>
          <p:cNvGrpSpPr/>
          <p:nvPr/>
        </p:nvGrpSpPr>
        <p:grpSpPr>
          <a:xfrm>
            <a:off x="8178800" y="3122295"/>
            <a:ext cx="2428240" cy="2208530"/>
            <a:chOff x="14381" y="4463"/>
            <a:chExt cx="3824" cy="3478"/>
          </a:xfrm>
        </p:grpSpPr>
        <p:sp>
          <p:nvSpPr>
            <p:cNvPr id="45" name="矩形 44"/>
            <p:cNvSpPr/>
            <p:nvPr/>
          </p:nvSpPr>
          <p:spPr>
            <a:xfrm>
              <a:off x="14411" y="5509"/>
              <a:ext cx="2816" cy="628"/>
            </a:xfrm>
            <a:prstGeom prst="rect">
              <a:avLst/>
            </a:prstGeom>
          </p:spPr>
          <p:txBody>
            <a:bodyPr wrap="square">
              <a:spAutoFit/>
            </a:bodyPr>
            <a:p>
              <a:pPr algn="l"/>
              <a:r>
                <a:rPr kumimoji="0" lang="zh-CN" altLang="en-US" sz="2000" b="0" i="0" u="none" strike="noStrike" kern="0" cap="none" spc="0" normalizeH="0" baseline="0" noProof="1">
                  <a:ln>
                    <a:noFill/>
                  </a:ln>
                  <a:solidFill>
                    <a:srgbClr val="595959"/>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成功案例</a:t>
              </a:r>
              <a:endParaRPr kumimoji="0" lang="zh-CN" altLang="en-US" sz="2000" b="0" i="0" u="none" strike="noStrike" kern="0" cap="none" spc="0" normalizeH="0" baseline="0" noProof="1">
                <a:ln>
                  <a:noFill/>
                </a:ln>
                <a:solidFill>
                  <a:srgbClr val="595959"/>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endParaRPr>
            </a:p>
          </p:txBody>
        </p:sp>
        <p:sp>
          <p:nvSpPr>
            <p:cNvPr id="46" name="矩形 45"/>
            <p:cNvSpPr/>
            <p:nvPr/>
          </p:nvSpPr>
          <p:spPr>
            <a:xfrm>
              <a:off x="14411" y="4463"/>
              <a:ext cx="2029" cy="1210"/>
            </a:xfrm>
            <a:prstGeom prst="rect">
              <a:avLst/>
            </a:prstGeom>
          </p:spPr>
          <p:txBody>
            <a:bodyPr wrap="square">
              <a:spAutoFit/>
            </a:bodyPr>
            <a:p>
              <a:pPr algn="l"/>
              <a:r>
                <a:rPr lang="en-US" altLang="zh-CN" sz="4400">
                  <a:solidFill>
                    <a:schemeClr val="tx1">
                      <a:lumMod val="50000"/>
                      <a:lumOff val="50000"/>
                    </a:schemeClr>
                  </a:solidFill>
                  <a:latin typeface="思源黑体 CN Heavy" panose="020B0A00000000000000" charset="-122"/>
                  <a:ea typeface="思源黑体 CN Heavy" panose="020B0A00000000000000" charset="-122"/>
                  <a:cs typeface="汉仪晓波花月圆W" panose="02010600030101010101" charset="-122"/>
                  <a:sym typeface="汉仪晓波折纸体简" panose="00020600040101010101" charset="-122"/>
                </a:rPr>
                <a:t>03</a:t>
              </a:r>
              <a:endParaRPr kumimoji="0" lang="en-US" altLang="zh-CN" sz="4400" i="0" u="none" strike="noStrike" kern="0" cap="none" spc="0" normalizeH="0" baseline="0" noProof="1">
                <a:ln>
                  <a:noFill/>
                </a:ln>
                <a:solidFill>
                  <a:schemeClr val="tx1">
                    <a:lumMod val="50000"/>
                    <a:lumOff val="50000"/>
                  </a:schemeClr>
                </a:solidFill>
                <a:effectLst/>
                <a:uLnTx/>
                <a:uFillTx/>
                <a:latin typeface="思源黑体 CN Heavy" panose="020B0A00000000000000" charset="-122"/>
                <a:ea typeface="思源黑体 CN Heavy" panose="020B0A00000000000000" charset="-122"/>
                <a:cs typeface="汉仪晓波花月圆W" panose="02010600030101010101" charset="-122"/>
                <a:sym typeface="汉仪晓波折纸体简" panose="00020600040101010101" charset="-122"/>
              </a:endParaRPr>
            </a:p>
          </p:txBody>
        </p:sp>
        <p:sp>
          <p:nvSpPr>
            <p:cNvPr id="47" name="矩形 46"/>
            <p:cNvSpPr/>
            <p:nvPr/>
          </p:nvSpPr>
          <p:spPr>
            <a:xfrm>
              <a:off x="14381" y="6031"/>
              <a:ext cx="3824" cy="483"/>
            </a:xfrm>
            <a:prstGeom prst="rect">
              <a:avLst/>
            </a:prstGeom>
          </p:spPr>
          <p:txBody>
            <a:bodyPr wrap="square">
              <a:spAutoFit/>
            </a:bodyPr>
            <a:p>
              <a:pPr algn="l"/>
              <a:r>
                <a:rPr lang="en-US" sz="1400">
                  <a:solidFill>
                    <a:srgbClr val="595959"/>
                  </a:solidFill>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S</a:t>
              </a:r>
              <a:r>
                <a:rPr sz="1400">
                  <a:solidFill>
                    <a:srgbClr val="595959"/>
                  </a:solidFill>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uccessful case</a:t>
              </a:r>
              <a:endParaRPr sz="1400">
                <a:solidFill>
                  <a:srgbClr val="595959"/>
                </a:solidFill>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endParaRPr>
            </a:p>
          </p:txBody>
        </p:sp>
        <p:cxnSp>
          <p:nvCxnSpPr>
            <p:cNvPr id="48" name="直接连接符 47"/>
            <p:cNvCxnSpPr/>
            <p:nvPr/>
          </p:nvCxnSpPr>
          <p:spPr>
            <a:xfrm flipV="1">
              <a:off x="14630" y="6662"/>
              <a:ext cx="2979" cy="16"/>
            </a:xfrm>
            <a:prstGeom prst="line">
              <a:avLst/>
            </a:prstGeom>
            <a:ln w="12700" cmpd="sng">
              <a:solidFill>
                <a:srgbClr val="8694A4"/>
              </a:solidFill>
              <a:prstDash val="solid"/>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4561" y="6925"/>
              <a:ext cx="1968" cy="1016"/>
            </a:xfrm>
            <a:prstGeom prst="rect">
              <a:avLst/>
            </a:prstGeom>
            <a:noFill/>
          </p:spPr>
          <p:txBody>
            <a:bodyPr wrap="none" rtlCol="0" anchor="t">
              <a:spAutoFit/>
            </a:bodyPr>
            <a:p>
              <a:pPr algn="l" fontAlgn="auto">
                <a:lnSpc>
                  <a:spcPct val="150000"/>
                </a:lnSpc>
              </a:pPr>
              <a:r>
                <a:rPr lang="zh-CN" altLang="en-US" sz="1200">
                  <a:solidFill>
                    <a:schemeClr val="tx1">
                      <a:lumMod val="50000"/>
                      <a:lumOff val="50000"/>
                    </a:schemeClr>
                  </a:solidFill>
                  <a:latin typeface="+mn-ea"/>
                </a:rPr>
                <a:t>普教</a:t>
              </a:r>
              <a:r>
                <a:rPr lang="en-US" altLang="zh-CN" sz="1200">
                  <a:solidFill>
                    <a:schemeClr val="tx1">
                      <a:lumMod val="50000"/>
                      <a:lumOff val="50000"/>
                    </a:schemeClr>
                  </a:solidFill>
                  <a:latin typeface="+mn-ea"/>
                </a:rPr>
                <a:t>/</a:t>
              </a:r>
              <a:r>
                <a:rPr lang="zh-CN" altLang="en-US" sz="1200">
                  <a:solidFill>
                    <a:schemeClr val="tx1">
                      <a:lumMod val="50000"/>
                      <a:lumOff val="50000"/>
                    </a:schemeClr>
                  </a:solidFill>
                  <a:latin typeface="+mn-ea"/>
                </a:rPr>
                <a:t>高教案例</a:t>
              </a:r>
              <a:endParaRPr lang="zh-CN" altLang="en-US" sz="1200">
                <a:solidFill>
                  <a:schemeClr val="tx1">
                    <a:lumMod val="50000"/>
                    <a:lumOff val="50000"/>
                  </a:schemeClr>
                </a:solidFill>
                <a:latin typeface="+mn-ea"/>
              </a:endParaRPr>
            </a:p>
            <a:p>
              <a:pPr algn="l" fontAlgn="auto">
                <a:lnSpc>
                  <a:spcPct val="150000"/>
                </a:lnSpc>
              </a:pPr>
              <a:r>
                <a:rPr lang="zh-CN" altLang="en-US" sz="1200">
                  <a:solidFill>
                    <a:schemeClr val="tx1">
                      <a:lumMod val="50000"/>
                      <a:lumOff val="50000"/>
                    </a:schemeClr>
                  </a:solidFill>
                  <a:latin typeface="+mn-ea"/>
                </a:rPr>
                <a:t>国内外客户案例</a:t>
              </a:r>
              <a:endParaRPr lang="zh-CN" altLang="en-US" sz="1200">
                <a:solidFill>
                  <a:schemeClr val="tx1">
                    <a:lumMod val="50000"/>
                    <a:lumOff val="50000"/>
                  </a:schemeClr>
                </a:solidFill>
                <a:latin typeface="+mn-ea"/>
              </a:endParaRPr>
            </a:p>
          </p:txBody>
        </p:sp>
      </p:gr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253365" y="397510"/>
            <a:ext cx="26168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广告机</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3" name="文本框 2"/>
          <p:cNvSpPr txBox="1"/>
          <p:nvPr/>
        </p:nvSpPr>
        <p:spPr>
          <a:xfrm>
            <a:off x="253365" y="918845"/>
            <a:ext cx="2702560" cy="337185"/>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A</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dvertising machine</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rot="0">
            <a:off x="377190" y="1268730"/>
            <a:ext cx="664210" cy="142240"/>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菱形 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21" name="文本框 20"/>
          <p:cNvSpPr txBox="1"/>
          <p:nvPr/>
        </p:nvSpPr>
        <p:spPr>
          <a:xfrm>
            <a:off x="414655" y="3271520"/>
            <a:ext cx="1684020" cy="398780"/>
          </a:xfrm>
          <a:prstGeom prst="rect">
            <a:avLst/>
          </a:prstGeom>
          <a:noFill/>
        </p:spPr>
        <p:txBody>
          <a:bodyPr wrap="square" rtlCol="0">
            <a:spAutoFit/>
          </a:bodyPr>
          <a:p>
            <a:pPr algn="l"/>
            <a:r>
              <a:rPr lang="zh-CN" altLang="en-US" sz="20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rPr>
              <a:t>产品特点</a:t>
            </a:r>
            <a:endParaRPr lang="zh-CN" altLang="en-US" sz="20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endParaRPr>
          </a:p>
        </p:txBody>
      </p:sp>
      <p:grpSp>
        <p:nvGrpSpPr>
          <p:cNvPr id="49" name="组合 48"/>
          <p:cNvGrpSpPr/>
          <p:nvPr/>
        </p:nvGrpSpPr>
        <p:grpSpPr>
          <a:xfrm>
            <a:off x="268605" y="3844925"/>
            <a:ext cx="4444365" cy="2800350"/>
            <a:chOff x="573" y="3764"/>
            <a:chExt cx="6999" cy="4410"/>
          </a:xfrm>
        </p:grpSpPr>
        <p:grpSp>
          <p:nvGrpSpPr>
            <p:cNvPr id="46" name="组合 45"/>
            <p:cNvGrpSpPr/>
            <p:nvPr/>
          </p:nvGrpSpPr>
          <p:grpSpPr>
            <a:xfrm>
              <a:off x="803" y="3764"/>
              <a:ext cx="6118" cy="1132"/>
              <a:chOff x="803" y="3764"/>
              <a:chExt cx="6118" cy="1132"/>
            </a:xfrm>
          </p:grpSpPr>
          <p:sp>
            <p:nvSpPr>
              <p:cNvPr id="9" name="文本框 8"/>
              <p:cNvSpPr txBox="1"/>
              <p:nvPr/>
            </p:nvSpPr>
            <p:spPr>
              <a:xfrm>
                <a:off x="803" y="4244"/>
                <a:ext cx="1450" cy="652"/>
              </a:xfrm>
              <a:prstGeom prst="rect">
                <a:avLst/>
              </a:prstGeom>
              <a:noFill/>
            </p:spPr>
            <p:txBody>
              <a:bodyPr wrap="square" rtlCol="0">
                <a:spAutoFit/>
              </a:bodyPr>
              <a:p>
                <a:pPr algn="ctr" fontAlgn="auto">
                  <a:lnSpc>
                    <a:spcPct val="150000"/>
                  </a:lnSpc>
                </a:pP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高清屏幕</a:t>
                </a:r>
                <a:endPar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endParaRPr>
              </a:p>
            </p:txBody>
          </p:sp>
          <p:pic>
            <p:nvPicPr>
              <p:cNvPr id="27" name="图片 26" descr="图层 13"/>
              <p:cNvPicPr>
                <a:picLocks noChangeAspect="1"/>
              </p:cNvPicPr>
              <p:nvPr/>
            </p:nvPicPr>
            <p:blipFill>
              <a:blip r:embed="rId1"/>
              <a:srcRect/>
              <a:stretch>
                <a:fillRect/>
              </a:stretch>
            </p:blipFill>
            <p:spPr>
              <a:xfrm>
                <a:off x="1001" y="3764"/>
                <a:ext cx="5806" cy="540"/>
              </a:xfrm>
              <a:prstGeom prst="rect">
                <a:avLst/>
              </a:prstGeom>
            </p:spPr>
          </p:pic>
          <p:sp>
            <p:nvSpPr>
              <p:cNvPr id="31" name="文本框 30"/>
              <p:cNvSpPr txBox="1"/>
              <p:nvPr/>
            </p:nvSpPr>
            <p:spPr>
              <a:xfrm>
                <a:off x="3137" y="4244"/>
                <a:ext cx="1450" cy="652"/>
              </a:xfrm>
              <a:prstGeom prst="rect">
                <a:avLst/>
              </a:prstGeom>
              <a:noFill/>
            </p:spPr>
            <p:txBody>
              <a:bodyPr wrap="square" rtlCol="0">
                <a:spAutoFit/>
              </a:bodyPr>
              <a:p>
                <a:pPr algn="ctr" fontAlgn="auto">
                  <a:lnSpc>
                    <a:spcPct val="150000"/>
                  </a:lnSpc>
                </a:pP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智能</a:t>
                </a: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分屏</a:t>
                </a:r>
                <a:endPar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endParaRPr>
              </a:p>
            </p:txBody>
          </p:sp>
          <p:sp>
            <p:nvSpPr>
              <p:cNvPr id="32" name="文本框 31"/>
              <p:cNvSpPr txBox="1"/>
              <p:nvPr/>
            </p:nvSpPr>
            <p:spPr>
              <a:xfrm>
                <a:off x="5471" y="4244"/>
                <a:ext cx="1450" cy="652"/>
              </a:xfrm>
              <a:prstGeom prst="rect">
                <a:avLst/>
              </a:prstGeom>
              <a:noFill/>
            </p:spPr>
            <p:txBody>
              <a:bodyPr wrap="square" rtlCol="0">
                <a:spAutoFit/>
              </a:bodyPr>
              <a:p>
                <a:pPr algn="ctr" fontAlgn="auto">
                  <a:lnSpc>
                    <a:spcPct val="150000"/>
                  </a:lnSpc>
                </a:pP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远程</a:t>
                </a: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发布</a:t>
                </a:r>
                <a:endPar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endParaRPr>
              </a:p>
            </p:txBody>
          </p:sp>
        </p:grpSp>
        <p:grpSp>
          <p:nvGrpSpPr>
            <p:cNvPr id="47" name="组合 46"/>
            <p:cNvGrpSpPr/>
            <p:nvPr/>
          </p:nvGrpSpPr>
          <p:grpSpPr>
            <a:xfrm>
              <a:off x="573" y="5155"/>
              <a:ext cx="6999" cy="1298"/>
              <a:chOff x="573" y="5155"/>
              <a:chExt cx="6999" cy="1298"/>
            </a:xfrm>
          </p:grpSpPr>
          <p:pic>
            <p:nvPicPr>
              <p:cNvPr id="29" name="图片 28" descr="图层 13"/>
              <p:cNvPicPr>
                <a:picLocks noChangeAspect="1"/>
              </p:cNvPicPr>
              <p:nvPr/>
            </p:nvPicPr>
            <p:blipFill>
              <a:blip r:embed="rId2"/>
              <a:srcRect/>
              <a:stretch>
                <a:fillRect/>
              </a:stretch>
            </p:blipFill>
            <p:spPr>
              <a:xfrm>
                <a:off x="1063" y="5155"/>
                <a:ext cx="5683" cy="646"/>
              </a:xfrm>
              <a:prstGeom prst="rect">
                <a:avLst/>
              </a:prstGeom>
            </p:spPr>
          </p:pic>
          <p:sp>
            <p:nvSpPr>
              <p:cNvPr id="33" name="文本框 32"/>
              <p:cNvSpPr txBox="1"/>
              <p:nvPr/>
            </p:nvSpPr>
            <p:spPr>
              <a:xfrm>
                <a:off x="573" y="5801"/>
                <a:ext cx="1932" cy="652"/>
              </a:xfrm>
              <a:prstGeom prst="rect">
                <a:avLst/>
              </a:prstGeom>
              <a:noFill/>
            </p:spPr>
            <p:txBody>
              <a:bodyPr wrap="square" rtlCol="0">
                <a:spAutoFit/>
              </a:bodyPr>
              <a:p>
                <a:pPr algn="ctr" fontAlgn="auto">
                  <a:lnSpc>
                    <a:spcPct val="150000"/>
                  </a:lnSpc>
                </a:pP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多途径</a:t>
                </a: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播放</a:t>
                </a:r>
                <a:endPar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endParaRPr>
              </a:p>
            </p:txBody>
          </p:sp>
          <p:sp>
            <p:nvSpPr>
              <p:cNvPr id="37" name="文本框 36"/>
              <p:cNvSpPr txBox="1"/>
              <p:nvPr/>
            </p:nvSpPr>
            <p:spPr>
              <a:xfrm>
                <a:off x="2759" y="5801"/>
                <a:ext cx="2292" cy="652"/>
              </a:xfrm>
              <a:prstGeom prst="rect">
                <a:avLst/>
              </a:prstGeom>
              <a:noFill/>
            </p:spPr>
            <p:txBody>
              <a:bodyPr wrap="square" rtlCol="0">
                <a:spAutoFit/>
              </a:bodyPr>
              <a:p>
                <a:pPr algn="ctr" fontAlgn="auto">
                  <a:lnSpc>
                    <a:spcPct val="150000"/>
                  </a:lnSpc>
                </a:pP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定时</a:t>
                </a: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开关机</a:t>
                </a:r>
                <a:endPar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endParaRPr>
              </a:p>
            </p:txBody>
          </p:sp>
          <p:sp>
            <p:nvSpPr>
              <p:cNvPr id="38" name="文本框 37"/>
              <p:cNvSpPr txBox="1"/>
              <p:nvPr/>
            </p:nvSpPr>
            <p:spPr>
              <a:xfrm>
                <a:off x="5051" y="5801"/>
                <a:ext cx="2521" cy="652"/>
              </a:xfrm>
              <a:prstGeom prst="rect">
                <a:avLst/>
              </a:prstGeom>
              <a:noFill/>
            </p:spPr>
            <p:txBody>
              <a:bodyPr wrap="square" rtlCol="0">
                <a:spAutoFit/>
              </a:bodyPr>
              <a:p>
                <a:pPr algn="ctr" fontAlgn="auto">
                  <a:lnSpc>
                    <a:spcPct val="150000"/>
                  </a:lnSpc>
                </a:pP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横竖屏</a:t>
                </a: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切换</a:t>
                </a:r>
                <a:endPar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endParaRPr>
              </a:p>
            </p:txBody>
          </p:sp>
        </p:grpSp>
        <p:grpSp>
          <p:nvGrpSpPr>
            <p:cNvPr id="48" name="组合 47"/>
            <p:cNvGrpSpPr/>
            <p:nvPr/>
          </p:nvGrpSpPr>
          <p:grpSpPr>
            <a:xfrm>
              <a:off x="634" y="6637"/>
              <a:ext cx="6329" cy="1537"/>
              <a:chOff x="634" y="6637"/>
              <a:chExt cx="6329" cy="1537"/>
            </a:xfrm>
          </p:grpSpPr>
          <p:pic>
            <p:nvPicPr>
              <p:cNvPr id="28" name="图片 27" descr="图层 13"/>
              <p:cNvPicPr>
                <a:picLocks noChangeAspect="1"/>
              </p:cNvPicPr>
              <p:nvPr/>
            </p:nvPicPr>
            <p:blipFill>
              <a:blip r:embed="rId3"/>
              <a:srcRect/>
              <a:stretch>
                <a:fillRect/>
              </a:stretch>
            </p:blipFill>
            <p:spPr>
              <a:xfrm>
                <a:off x="1123" y="6637"/>
                <a:ext cx="5562" cy="750"/>
              </a:xfrm>
              <a:prstGeom prst="rect">
                <a:avLst/>
              </a:prstGeom>
            </p:spPr>
          </p:pic>
          <p:sp>
            <p:nvSpPr>
              <p:cNvPr id="39" name="文本框 38"/>
              <p:cNvSpPr txBox="1"/>
              <p:nvPr/>
            </p:nvSpPr>
            <p:spPr>
              <a:xfrm>
                <a:off x="634" y="7522"/>
                <a:ext cx="1826" cy="652"/>
              </a:xfrm>
              <a:prstGeom prst="rect">
                <a:avLst/>
              </a:prstGeom>
              <a:noFill/>
            </p:spPr>
            <p:txBody>
              <a:bodyPr wrap="square" rtlCol="0">
                <a:spAutoFit/>
              </a:bodyPr>
              <a:p>
                <a:pPr algn="ctr" fontAlgn="auto">
                  <a:lnSpc>
                    <a:spcPct val="150000"/>
                  </a:lnSpc>
                </a:pP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可选带</a:t>
                </a: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触摸</a:t>
                </a:r>
                <a:endPar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endParaRPr>
              </a:p>
            </p:txBody>
          </p:sp>
          <p:sp>
            <p:nvSpPr>
              <p:cNvPr id="40" name="文本框 39"/>
              <p:cNvSpPr txBox="1"/>
              <p:nvPr/>
            </p:nvSpPr>
            <p:spPr>
              <a:xfrm>
                <a:off x="3179" y="7522"/>
                <a:ext cx="1450" cy="652"/>
              </a:xfrm>
              <a:prstGeom prst="rect">
                <a:avLst/>
              </a:prstGeom>
              <a:noFill/>
            </p:spPr>
            <p:txBody>
              <a:bodyPr wrap="square" rtlCol="0">
                <a:spAutoFit/>
              </a:bodyPr>
              <a:p>
                <a:pPr algn="ctr" fontAlgn="auto">
                  <a:lnSpc>
                    <a:spcPct val="150000"/>
                  </a:lnSpc>
                </a:pP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纤薄机身</a:t>
                </a:r>
                <a:endPar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endParaRPr>
              </a:p>
            </p:txBody>
          </p:sp>
          <p:sp>
            <p:nvSpPr>
              <p:cNvPr id="41" name="文本框 40"/>
              <p:cNvSpPr txBox="1"/>
              <p:nvPr/>
            </p:nvSpPr>
            <p:spPr>
              <a:xfrm>
                <a:off x="5513" y="7522"/>
                <a:ext cx="1450" cy="652"/>
              </a:xfrm>
              <a:prstGeom prst="rect">
                <a:avLst/>
              </a:prstGeom>
              <a:noFill/>
            </p:spPr>
            <p:txBody>
              <a:bodyPr wrap="square" rtlCol="0">
                <a:spAutoFit/>
              </a:bodyPr>
              <a:p>
                <a:pPr algn="ctr" fontAlgn="auto">
                  <a:lnSpc>
                    <a:spcPct val="150000"/>
                  </a:lnSpc>
                </a:pPr>
                <a:r>
                  <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rPr>
                  <a:t>支持定制</a:t>
                </a:r>
                <a:endParaRPr lang="zh-CN" altLang="en-US" sz="1400">
                  <a:solidFill>
                    <a:schemeClr val="tx1">
                      <a:lumMod val="85000"/>
                      <a:lumOff val="15000"/>
                    </a:schemeClr>
                  </a:solidFill>
                  <a:latin typeface="苹方 常规" panose="020B0300000000000000" charset="-122"/>
                  <a:ea typeface="苹方 常规" panose="020B0300000000000000" charset="-122"/>
                  <a:cs typeface="苹方 常规" panose="020B0300000000000000" charset="-122"/>
                </a:endParaRPr>
              </a:p>
            </p:txBody>
          </p:sp>
        </p:grpSp>
      </p:grpSp>
      <p:pic>
        <p:nvPicPr>
          <p:cNvPr id="45" name="图片 44" descr="组 29"/>
          <p:cNvPicPr>
            <a:picLocks noChangeAspect="1"/>
          </p:cNvPicPr>
          <p:nvPr/>
        </p:nvPicPr>
        <p:blipFill>
          <a:blip r:embed="rId4"/>
          <a:stretch>
            <a:fillRect/>
          </a:stretch>
        </p:blipFill>
        <p:spPr>
          <a:xfrm>
            <a:off x="5742305" y="2257425"/>
            <a:ext cx="5989955" cy="4390390"/>
          </a:xfrm>
          <a:prstGeom prst="rect">
            <a:avLst/>
          </a:prstGeom>
        </p:spPr>
      </p:pic>
      <p:sp>
        <p:nvSpPr>
          <p:cNvPr id="50" name="文本框 49"/>
          <p:cNvSpPr txBox="1"/>
          <p:nvPr/>
        </p:nvSpPr>
        <p:spPr>
          <a:xfrm>
            <a:off x="404495" y="1741170"/>
            <a:ext cx="1329055" cy="398780"/>
          </a:xfrm>
          <a:prstGeom prst="rect">
            <a:avLst/>
          </a:prstGeom>
          <a:noFill/>
        </p:spPr>
        <p:txBody>
          <a:bodyPr wrap="square" rtlCol="0">
            <a:spAutoFit/>
          </a:bodyPr>
          <a:p>
            <a:pPr algn="l"/>
            <a:r>
              <a:rPr lang="zh-CN" altLang="en-US" sz="20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rPr>
              <a:t>产品</a:t>
            </a:r>
            <a:r>
              <a:rPr lang="zh-CN" altLang="en-US" sz="20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rPr>
              <a:t>类型</a:t>
            </a:r>
            <a:endParaRPr lang="zh-CN" altLang="en-US" sz="20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endParaRPr>
          </a:p>
        </p:txBody>
      </p:sp>
      <p:grpSp>
        <p:nvGrpSpPr>
          <p:cNvPr id="67" name="组合 66"/>
          <p:cNvGrpSpPr/>
          <p:nvPr/>
        </p:nvGrpSpPr>
        <p:grpSpPr>
          <a:xfrm>
            <a:off x="545465" y="2175510"/>
            <a:ext cx="1467485" cy="306705"/>
            <a:chOff x="874" y="3848"/>
            <a:chExt cx="2311" cy="483"/>
          </a:xfrm>
        </p:grpSpPr>
        <p:sp>
          <p:nvSpPr>
            <p:cNvPr id="52" name="文本框 51"/>
            <p:cNvSpPr txBox="1"/>
            <p:nvPr/>
          </p:nvSpPr>
          <p:spPr>
            <a:xfrm>
              <a:off x="1092" y="3848"/>
              <a:ext cx="2093" cy="483"/>
            </a:xfrm>
            <a:prstGeom prst="rect">
              <a:avLst/>
            </a:prstGeom>
            <a:noFill/>
          </p:spPr>
          <p:txBody>
            <a:bodyPr wrap="square" rtlCol="0">
              <a:spAutoFit/>
            </a:bodyPr>
            <a:p>
              <a:pPr algn="l"/>
              <a:r>
                <a:rPr lang="zh-CN" altLang="en-US" sz="14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rPr>
                <a:t>壁挂广告机</a:t>
              </a:r>
              <a:endParaRPr lang="zh-CN" altLang="en-US" sz="14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endParaRPr>
            </a:p>
          </p:txBody>
        </p:sp>
        <p:sp>
          <p:nvSpPr>
            <p:cNvPr id="54" name="菱形 53"/>
            <p:cNvSpPr/>
            <p:nvPr/>
          </p:nvSpPr>
          <p:spPr>
            <a:xfrm>
              <a:off x="874" y="3977"/>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65" name="组合 64"/>
          <p:cNvGrpSpPr/>
          <p:nvPr/>
        </p:nvGrpSpPr>
        <p:grpSpPr>
          <a:xfrm>
            <a:off x="2089150" y="2175510"/>
            <a:ext cx="1471295" cy="306705"/>
            <a:chOff x="3643" y="3776"/>
            <a:chExt cx="2317" cy="483"/>
          </a:xfrm>
        </p:grpSpPr>
        <p:sp>
          <p:nvSpPr>
            <p:cNvPr id="55" name="菱形 54"/>
            <p:cNvSpPr/>
            <p:nvPr/>
          </p:nvSpPr>
          <p:spPr>
            <a:xfrm>
              <a:off x="3643" y="3905"/>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8" name="文本框 57"/>
            <p:cNvSpPr txBox="1"/>
            <p:nvPr/>
          </p:nvSpPr>
          <p:spPr>
            <a:xfrm>
              <a:off x="3867" y="3776"/>
              <a:ext cx="2093" cy="483"/>
            </a:xfrm>
            <a:prstGeom prst="rect">
              <a:avLst/>
            </a:prstGeom>
            <a:noFill/>
          </p:spPr>
          <p:txBody>
            <a:bodyPr wrap="square" rtlCol="0">
              <a:spAutoFit/>
            </a:bodyPr>
            <a:p>
              <a:pPr algn="l"/>
              <a:r>
                <a:rPr lang="zh-CN" altLang="en-US" sz="14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rPr>
                <a:t>立式广告机</a:t>
              </a:r>
              <a:endParaRPr lang="zh-CN" altLang="en-US" sz="14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endParaRPr>
            </a:p>
          </p:txBody>
        </p:sp>
      </p:grpSp>
      <p:grpSp>
        <p:nvGrpSpPr>
          <p:cNvPr id="68" name="组合 67"/>
          <p:cNvGrpSpPr/>
          <p:nvPr/>
        </p:nvGrpSpPr>
        <p:grpSpPr>
          <a:xfrm>
            <a:off x="551180" y="2621915"/>
            <a:ext cx="1470660" cy="306070"/>
            <a:chOff x="868" y="4129"/>
            <a:chExt cx="2316" cy="482"/>
          </a:xfrm>
        </p:grpSpPr>
        <p:sp>
          <p:nvSpPr>
            <p:cNvPr id="56" name="菱形 55"/>
            <p:cNvSpPr/>
            <p:nvPr/>
          </p:nvSpPr>
          <p:spPr>
            <a:xfrm>
              <a:off x="868" y="425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1" name="文本框 60"/>
            <p:cNvSpPr txBox="1"/>
            <p:nvPr/>
          </p:nvSpPr>
          <p:spPr>
            <a:xfrm>
              <a:off x="1092" y="4129"/>
              <a:ext cx="2093" cy="483"/>
            </a:xfrm>
            <a:prstGeom prst="rect">
              <a:avLst/>
            </a:prstGeom>
            <a:noFill/>
          </p:spPr>
          <p:txBody>
            <a:bodyPr wrap="square" rtlCol="0">
              <a:spAutoFit/>
            </a:bodyPr>
            <a:p>
              <a:pPr algn="l"/>
              <a:r>
                <a:rPr lang="zh-CN" altLang="en-US" sz="14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rPr>
                <a:t>卧式广告机</a:t>
              </a:r>
              <a:endParaRPr lang="zh-CN" altLang="en-US" sz="14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endParaRPr>
            </a:p>
          </p:txBody>
        </p:sp>
      </p:grpSp>
      <p:grpSp>
        <p:nvGrpSpPr>
          <p:cNvPr id="63" name="组合 62"/>
          <p:cNvGrpSpPr/>
          <p:nvPr/>
        </p:nvGrpSpPr>
        <p:grpSpPr>
          <a:xfrm>
            <a:off x="2076450" y="2622550"/>
            <a:ext cx="1921510" cy="306705"/>
            <a:chOff x="8930" y="2890"/>
            <a:chExt cx="3026" cy="483"/>
          </a:xfrm>
        </p:grpSpPr>
        <p:sp>
          <p:nvSpPr>
            <p:cNvPr id="57" name="菱形 56"/>
            <p:cNvSpPr/>
            <p:nvPr/>
          </p:nvSpPr>
          <p:spPr>
            <a:xfrm>
              <a:off x="8930" y="3019"/>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2" name="文本框 61"/>
            <p:cNvSpPr txBox="1"/>
            <p:nvPr/>
          </p:nvSpPr>
          <p:spPr>
            <a:xfrm>
              <a:off x="9154" y="2890"/>
              <a:ext cx="2802" cy="483"/>
            </a:xfrm>
            <a:prstGeom prst="rect">
              <a:avLst/>
            </a:prstGeom>
            <a:noFill/>
          </p:spPr>
          <p:txBody>
            <a:bodyPr wrap="square" rtlCol="0">
              <a:spAutoFit/>
            </a:bodyPr>
            <a:p>
              <a:pPr algn="l"/>
              <a:r>
                <a:rPr lang="zh-CN" altLang="en-US" sz="14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rPr>
                <a:t>户外广告机</a:t>
              </a:r>
              <a:r>
                <a:rPr lang="en-US" altLang="zh-CN" sz="14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rPr>
                <a:t> (</a:t>
              </a:r>
              <a:r>
                <a:rPr lang="zh-CN" altLang="en-US" sz="14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rPr>
                <a:t>防水</a:t>
              </a:r>
              <a:r>
                <a:rPr lang="en-US" altLang="zh-CN" sz="14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rPr>
                <a:t>)</a:t>
              </a:r>
              <a:endParaRPr lang="en-US" altLang="zh-CN" sz="1400">
                <a:solidFill>
                  <a:schemeClr val="tx1">
                    <a:lumMod val="65000"/>
                    <a:lumOff val="35000"/>
                  </a:schemeClr>
                </a:solidFill>
                <a:latin typeface="苹方 常规" panose="020B0300000000000000" charset="-122"/>
                <a:ea typeface="苹方 常规" panose="020B0300000000000000" charset="-122"/>
                <a:cs typeface="胡晓波男神体" panose="02010600030101010101" charset="-122"/>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43890"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电子纸</a:t>
            </a:r>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系列</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643890"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Electronic paper series</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rot="0">
            <a:off x="767715" y="1268730"/>
            <a:ext cx="664210" cy="142240"/>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菱形 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6" name="文本框 5"/>
          <p:cNvSpPr txBox="1"/>
          <p:nvPr/>
        </p:nvSpPr>
        <p:spPr>
          <a:xfrm>
            <a:off x="767715" y="1550035"/>
            <a:ext cx="10952480" cy="1076325"/>
          </a:xfrm>
          <a:prstGeom prst="rect">
            <a:avLst/>
          </a:prstGeom>
          <a:noFill/>
        </p:spPr>
        <p:txBody>
          <a:bodyPr wrap="square" rtlCol="0">
            <a:spAutoFit/>
          </a:bodyPr>
          <a:p>
            <a:pPr fontAlgn="auto">
              <a:lnSpc>
                <a:spcPct val="200000"/>
              </a:lnSpc>
            </a:pPr>
            <a:r>
              <a:rPr lang="zh-CN" altLang="en-US" sz="1600">
                <a:solidFill>
                  <a:srgbClr val="8694A4"/>
                </a:solidFill>
              </a:rPr>
              <a:t>电子纸产品主要包括：电子价签、电子桌牌（双面）、电子胸牌、电子门牌、电子</a:t>
            </a:r>
            <a:r>
              <a:rPr lang="zh-CN" altLang="en-US" sz="1600">
                <a:solidFill>
                  <a:srgbClr val="8694A4"/>
                </a:solidFill>
              </a:rPr>
              <a:t>工位牌</a:t>
            </a:r>
            <a:endParaRPr lang="zh-CN" altLang="en-US" sz="1600">
              <a:solidFill>
                <a:srgbClr val="8694A4"/>
              </a:solidFill>
            </a:endParaRPr>
          </a:p>
          <a:p>
            <a:pPr fontAlgn="auto">
              <a:lnSpc>
                <a:spcPct val="200000"/>
              </a:lnSpc>
            </a:pPr>
            <a:r>
              <a:rPr lang="zh-CN" altLang="en-US" sz="1600">
                <a:solidFill>
                  <a:srgbClr val="8694A4"/>
                </a:solidFill>
              </a:rPr>
              <a:t>适用于：教育培训行业、餐饮点餐、商超、地铁、医院、行政单位、文化展厅、</a:t>
            </a:r>
            <a:r>
              <a:rPr lang="zh-CN" altLang="en-US" sz="1600">
                <a:solidFill>
                  <a:srgbClr val="8694A4"/>
                </a:solidFill>
              </a:rPr>
              <a:t>艺术馆等各个行业</a:t>
            </a:r>
            <a:endParaRPr lang="zh-CN" altLang="en-US" sz="1600">
              <a:solidFill>
                <a:srgbClr val="8694A4"/>
              </a:solidFill>
            </a:endParaRPr>
          </a:p>
        </p:txBody>
      </p:sp>
      <p:sp>
        <p:nvSpPr>
          <p:cNvPr id="2" name="文本框 1"/>
          <p:cNvSpPr txBox="1"/>
          <p:nvPr/>
        </p:nvSpPr>
        <p:spPr>
          <a:xfrm>
            <a:off x="615315" y="3658870"/>
            <a:ext cx="3797935" cy="460375"/>
          </a:xfrm>
          <a:prstGeom prst="rect">
            <a:avLst/>
          </a:prstGeom>
          <a:noFill/>
        </p:spPr>
        <p:txBody>
          <a:bodyPr wrap="square" rtlCol="0">
            <a:spAutoFit/>
          </a:bodyPr>
          <a:p>
            <a:pPr algn="l"/>
            <a:r>
              <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电子纸产品特点</a:t>
            </a:r>
            <a:endParaRPr lang="en-US" altLang="zh-CN"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3" name="文本框 2"/>
          <p:cNvSpPr txBox="1"/>
          <p:nvPr/>
        </p:nvSpPr>
        <p:spPr>
          <a:xfrm>
            <a:off x="615315" y="4014470"/>
            <a:ext cx="3720465"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Electronic paper</a:t>
            </a:r>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p</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roduct</a:t>
            </a:r>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f</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eatures</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33" name="组合 32"/>
          <p:cNvGrpSpPr/>
          <p:nvPr/>
        </p:nvGrpSpPr>
        <p:grpSpPr>
          <a:xfrm>
            <a:off x="978535" y="4722495"/>
            <a:ext cx="9986010" cy="1191895"/>
            <a:chOff x="1541" y="7437"/>
            <a:chExt cx="15726" cy="1877"/>
          </a:xfrm>
        </p:grpSpPr>
        <p:grpSp>
          <p:nvGrpSpPr>
            <p:cNvPr id="20" name="组合 19"/>
            <p:cNvGrpSpPr/>
            <p:nvPr/>
          </p:nvGrpSpPr>
          <p:grpSpPr>
            <a:xfrm>
              <a:off x="10329" y="7623"/>
              <a:ext cx="1818" cy="1302"/>
              <a:chOff x="10009" y="7248"/>
              <a:chExt cx="1818" cy="1302"/>
            </a:xfrm>
          </p:grpSpPr>
          <p:sp>
            <p:nvSpPr>
              <p:cNvPr id="7" name="文本框 6"/>
              <p:cNvSpPr txBox="1"/>
              <p:nvPr/>
            </p:nvSpPr>
            <p:spPr>
              <a:xfrm>
                <a:off x="10009" y="8020"/>
                <a:ext cx="1818"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应用程序</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8" name="文本框 7"/>
              <p:cNvSpPr txBox="1"/>
              <p:nvPr/>
            </p:nvSpPr>
            <p:spPr>
              <a:xfrm>
                <a:off x="10339" y="7248"/>
                <a:ext cx="1158" cy="822"/>
              </a:xfrm>
              <a:prstGeom prst="rect">
                <a:avLst/>
              </a:prstGeom>
              <a:noFill/>
            </p:spPr>
            <p:txBody>
              <a:bodyPr wrap="square" rtlCol="0">
                <a:spAutoFit/>
              </a:bodyPr>
              <a:p>
                <a:pPr algn="l"/>
                <a:r>
                  <a:rPr lang="en-US" altLang="zh-CN" sz="2800" b="1">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sym typeface="+mn-ea"/>
                  </a:rPr>
                  <a:t>PC</a:t>
                </a:r>
                <a:endParaRPr lang="en-US" altLang="zh-CN" sz="2800" b="1">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sym typeface="+mn-ea"/>
                </a:endParaRPr>
              </a:p>
            </p:txBody>
          </p:sp>
        </p:grpSp>
        <p:grpSp>
          <p:nvGrpSpPr>
            <p:cNvPr id="21" name="组合 20"/>
            <p:cNvGrpSpPr/>
            <p:nvPr/>
          </p:nvGrpSpPr>
          <p:grpSpPr>
            <a:xfrm>
              <a:off x="7919" y="7573"/>
              <a:ext cx="1610" cy="1352"/>
              <a:chOff x="7359" y="7198"/>
              <a:chExt cx="1610" cy="1352"/>
            </a:xfrm>
          </p:grpSpPr>
          <p:sp>
            <p:nvSpPr>
              <p:cNvPr id="9" name="文本框 8"/>
              <p:cNvSpPr txBox="1"/>
              <p:nvPr/>
            </p:nvSpPr>
            <p:spPr>
              <a:xfrm>
                <a:off x="7359" y="8020"/>
                <a:ext cx="1610"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防尘防摔</a:t>
                </a:r>
                <a:endPar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 name="文本框 9"/>
              <p:cNvSpPr txBox="1"/>
              <p:nvPr/>
            </p:nvSpPr>
            <p:spPr>
              <a:xfrm>
                <a:off x="7418" y="7198"/>
                <a:ext cx="1493" cy="822"/>
              </a:xfrm>
              <a:prstGeom prst="rect">
                <a:avLst/>
              </a:prstGeom>
              <a:noFill/>
            </p:spPr>
            <p:txBody>
              <a:bodyPr wrap="square" rtlCol="0">
                <a:spAutoFit/>
              </a:bodyPr>
              <a:p>
                <a:pPr algn="l"/>
                <a:r>
                  <a:rPr lang="en-US" altLang="zh-CN" sz="2800" b="1">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sym typeface="+mn-ea"/>
                  </a:rPr>
                  <a:t>IP53</a:t>
                </a:r>
                <a:endParaRPr lang="en-US" altLang="zh-CN" sz="2800" b="1">
                  <a:solidFill>
                    <a:schemeClr val="tx1">
                      <a:lumMod val="65000"/>
                      <a:lumOff val="35000"/>
                    </a:schemeClr>
                  </a:solidFill>
                  <a:latin typeface="苹方 特粗" panose="020B0800000000000000" charset="-122"/>
                  <a:ea typeface="苹方 特粗" panose="020B0800000000000000" charset="-122"/>
                  <a:cs typeface="胡晓波男神体" panose="02010600030101010101" charset="-122"/>
                  <a:sym typeface="+mn-ea"/>
                </a:endParaRPr>
              </a:p>
            </p:txBody>
          </p:sp>
        </p:grpSp>
        <p:grpSp>
          <p:nvGrpSpPr>
            <p:cNvPr id="23" name="组合 22"/>
            <p:cNvGrpSpPr/>
            <p:nvPr/>
          </p:nvGrpSpPr>
          <p:grpSpPr>
            <a:xfrm>
              <a:off x="4895" y="7694"/>
              <a:ext cx="2224" cy="1232"/>
              <a:chOff x="3716" y="7319"/>
              <a:chExt cx="2224" cy="1232"/>
            </a:xfrm>
          </p:grpSpPr>
          <p:sp>
            <p:nvSpPr>
              <p:cNvPr id="11" name="文本框 10"/>
              <p:cNvSpPr txBox="1"/>
              <p:nvPr/>
            </p:nvSpPr>
            <p:spPr>
              <a:xfrm>
                <a:off x="3716" y="8020"/>
                <a:ext cx="2224"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断电持久显示</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2" name="图片 11" descr="电池电量"/>
              <p:cNvPicPr>
                <a:picLocks noChangeAspect="1"/>
              </p:cNvPicPr>
              <p:nvPr/>
            </p:nvPicPr>
            <p:blipFill>
              <a:blip r:embed="rId1"/>
              <a:stretch>
                <a:fillRect/>
              </a:stretch>
            </p:blipFill>
            <p:spPr>
              <a:xfrm>
                <a:off x="4452" y="7319"/>
                <a:ext cx="752" cy="752"/>
              </a:xfrm>
              <a:prstGeom prst="rect">
                <a:avLst/>
              </a:prstGeom>
            </p:spPr>
          </p:pic>
        </p:grpSp>
        <p:grpSp>
          <p:nvGrpSpPr>
            <p:cNvPr id="18" name="组合 17"/>
            <p:cNvGrpSpPr/>
            <p:nvPr/>
          </p:nvGrpSpPr>
          <p:grpSpPr>
            <a:xfrm>
              <a:off x="12947" y="7437"/>
              <a:ext cx="1620" cy="1489"/>
              <a:chOff x="12948" y="7062"/>
              <a:chExt cx="1620" cy="1489"/>
            </a:xfrm>
          </p:grpSpPr>
          <p:sp>
            <p:nvSpPr>
              <p:cNvPr id="13" name="文本框 12"/>
              <p:cNvSpPr txBox="1"/>
              <p:nvPr/>
            </p:nvSpPr>
            <p:spPr>
              <a:xfrm>
                <a:off x="12948" y="8020"/>
                <a:ext cx="1620" cy="531"/>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循环利用</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4" name="图片 13" descr="智慧环保_环保，养护"/>
              <p:cNvPicPr>
                <a:picLocks noChangeAspect="1"/>
              </p:cNvPicPr>
              <p:nvPr/>
            </p:nvPicPr>
            <p:blipFill>
              <a:blip r:embed="rId2"/>
              <a:stretch>
                <a:fillRect/>
              </a:stretch>
            </p:blipFill>
            <p:spPr>
              <a:xfrm>
                <a:off x="13314" y="7062"/>
                <a:ext cx="889" cy="890"/>
              </a:xfrm>
              <a:prstGeom prst="rect">
                <a:avLst/>
              </a:prstGeom>
            </p:spPr>
          </p:pic>
        </p:grpSp>
        <p:grpSp>
          <p:nvGrpSpPr>
            <p:cNvPr id="17" name="组合 16"/>
            <p:cNvGrpSpPr/>
            <p:nvPr/>
          </p:nvGrpSpPr>
          <p:grpSpPr>
            <a:xfrm>
              <a:off x="15367" y="7437"/>
              <a:ext cx="1900" cy="1877"/>
              <a:chOff x="15368" y="7062"/>
              <a:chExt cx="1900" cy="1877"/>
            </a:xfrm>
          </p:grpSpPr>
          <p:sp>
            <p:nvSpPr>
              <p:cNvPr id="22" name="文本框 21"/>
              <p:cNvSpPr txBox="1"/>
              <p:nvPr/>
            </p:nvSpPr>
            <p:spPr>
              <a:xfrm>
                <a:off x="15368" y="8020"/>
                <a:ext cx="1900" cy="919"/>
              </a:xfrm>
              <a:prstGeom prst="rect">
                <a:avLst/>
              </a:prstGeom>
              <a:noFill/>
            </p:spPr>
            <p:txBody>
              <a:bodyPr wrap="square" rtlCol="0">
                <a:spAutoFit/>
              </a:bodyPr>
              <a:p>
                <a:pPr algn="l"/>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USB2.4G</a:t>
                </a:r>
                <a:endPar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蓝牙传输</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24" name="图片 23" descr="传输 "/>
              <p:cNvPicPr>
                <a:picLocks noChangeAspect="1"/>
              </p:cNvPicPr>
              <p:nvPr/>
            </p:nvPicPr>
            <p:blipFill>
              <a:blip r:embed="rId3"/>
              <a:stretch>
                <a:fillRect/>
              </a:stretch>
            </p:blipFill>
            <p:spPr>
              <a:xfrm>
                <a:off x="15716" y="7062"/>
                <a:ext cx="889" cy="889"/>
              </a:xfrm>
              <a:prstGeom prst="rect">
                <a:avLst/>
              </a:prstGeom>
            </p:spPr>
          </p:pic>
        </p:grpSp>
        <p:grpSp>
          <p:nvGrpSpPr>
            <p:cNvPr id="32" name="组合 31"/>
            <p:cNvGrpSpPr/>
            <p:nvPr/>
          </p:nvGrpSpPr>
          <p:grpSpPr>
            <a:xfrm>
              <a:off x="1541" y="7737"/>
              <a:ext cx="2554" cy="1576"/>
              <a:chOff x="1541" y="7362"/>
              <a:chExt cx="2554" cy="1576"/>
            </a:xfrm>
          </p:grpSpPr>
          <p:sp>
            <p:nvSpPr>
              <p:cNvPr id="25" name="文本框 24"/>
              <p:cNvSpPr txBox="1"/>
              <p:nvPr/>
            </p:nvSpPr>
            <p:spPr>
              <a:xfrm>
                <a:off x="1541" y="8020"/>
                <a:ext cx="2555" cy="919"/>
              </a:xfrm>
              <a:prstGeom prst="rect">
                <a:avLst/>
              </a:prstGeom>
              <a:noFill/>
            </p:spPr>
            <p:txBody>
              <a:bodyPr wrap="square" rtlCol="0">
                <a:spAutoFit/>
              </a:bodyPr>
              <a:p>
                <a:pPr algn="l"/>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双色、三色、七色、全彩墨水屏</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31" name="组合 30"/>
              <p:cNvGrpSpPr/>
              <p:nvPr/>
            </p:nvGrpSpPr>
            <p:grpSpPr>
              <a:xfrm>
                <a:off x="2490" y="7362"/>
                <a:ext cx="657" cy="589"/>
                <a:chOff x="6478" y="4280"/>
                <a:chExt cx="657" cy="589"/>
              </a:xfrm>
            </p:grpSpPr>
            <p:sp>
              <p:nvSpPr>
                <p:cNvPr id="26" name="椭圆 25"/>
                <p:cNvSpPr/>
                <p:nvPr/>
              </p:nvSpPr>
              <p:spPr>
                <a:xfrm>
                  <a:off x="6478" y="4280"/>
                  <a:ext cx="400" cy="400"/>
                </a:xfrm>
                <a:prstGeom prst="ellipse">
                  <a:avLst/>
                </a:prstGeom>
                <a:solidFill>
                  <a:srgbClr val="965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6735" y="4280"/>
                  <a:ext cx="400" cy="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0" name="椭圆 29"/>
                <p:cNvSpPr/>
                <p:nvPr/>
              </p:nvSpPr>
              <p:spPr>
                <a:xfrm>
                  <a:off x="6478" y="4469"/>
                  <a:ext cx="400" cy="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椭圆 43"/>
                <p:cNvSpPr/>
                <p:nvPr/>
              </p:nvSpPr>
              <p:spPr>
                <a:xfrm>
                  <a:off x="6735" y="4469"/>
                  <a:ext cx="400" cy="400"/>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43890"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电子纸</a:t>
            </a:r>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系列</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643890"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Electronic paper series</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rot="0">
            <a:off x="767715" y="1268730"/>
            <a:ext cx="664210" cy="142240"/>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菱形 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2" name="文本框 1"/>
          <p:cNvSpPr txBox="1"/>
          <p:nvPr/>
        </p:nvSpPr>
        <p:spPr>
          <a:xfrm>
            <a:off x="767715" y="1654810"/>
            <a:ext cx="1906905" cy="2030095"/>
          </a:xfrm>
          <a:prstGeom prst="rect">
            <a:avLst/>
          </a:prstGeom>
          <a:noFill/>
        </p:spPr>
        <p:txBody>
          <a:bodyPr wrap="square" rtlCol="0">
            <a:spAutoFit/>
          </a:bodyPr>
          <a:p>
            <a:pPr algn="l" fontAlgn="auto">
              <a:lnSpc>
                <a:spcPct val="150000"/>
              </a:lnSpc>
            </a:pPr>
            <a:r>
              <a:rPr lang="zh-CN" alt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像纸一样的舒适视觉体验</a:t>
            </a:r>
            <a:endParaRPr lang="zh-CN" altLang="en-US"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50000"/>
              </a:lnSpc>
            </a:pPr>
            <a:r>
              <a:rPr lang="zh-CN" alt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多色双稳态电子墨水屏</a:t>
            </a:r>
            <a:r>
              <a:rPr lang="en-US" altLang="zh-CN" sz="1200">
                <a:solidFill>
                  <a:srgbClr val="8694A4"/>
                </a:solidFill>
                <a:latin typeface="苹方 常规" panose="020B0300000000000000" charset="-122"/>
                <a:ea typeface="苹方 常规" panose="020B0300000000000000" charset="-122"/>
                <a:cs typeface="胡晓波男神体" panose="02010600030101010101" charset="-122"/>
                <a:sym typeface="+mn-ea"/>
              </a:rPr>
              <a:t>178</a:t>
            </a:r>
            <a:r>
              <a:rPr lang="zh-CN" alt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°超宽视角无畏惧阳光，在阳光下依然保持高清晰的图像</a:t>
            </a:r>
            <a:endParaRPr lang="zh-CN" altLang="en-US"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50000"/>
              </a:lnSpc>
            </a:pPr>
            <a:endParaRPr lang="zh-CN" altLang="en-US"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50000"/>
              </a:lnSpc>
            </a:pPr>
            <a:r>
              <a:rPr lang="en-US" altLang="zh-CN" sz="1200" b="1">
                <a:solidFill>
                  <a:srgbClr val="8694A4"/>
                </a:solidFill>
                <a:latin typeface="苹方 常规" panose="020B0300000000000000" charset="-122"/>
                <a:ea typeface="苹方 常规" panose="020B0300000000000000" charset="-122"/>
                <a:cs typeface="胡晓波男神体" panose="02010600030101010101" charset="-122"/>
                <a:sym typeface="+mn-ea"/>
              </a:rPr>
              <a:t>*</a:t>
            </a:r>
            <a:r>
              <a:rPr lang="zh-CN" altLang="en-US" sz="1200" b="1">
                <a:solidFill>
                  <a:srgbClr val="8694A4"/>
                </a:solidFill>
                <a:latin typeface="苹方 常规" panose="020B0300000000000000" charset="-122"/>
                <a:ea typeface="苹方 常规" panose="020B0300000000000000" charset="-122"/>
                <a:cs typeface="胡晓波男神体" panose="02010600030101010101" charset="-122"/>
                <a:sym typeface="+mn-ea"/>
              </a:rPr>
              <a:t>电子胸牌可作为刷卡器</a:t>
            </a:r>
            <a:endParaRPr lang="zh-CN" altLang="en-US" sz="1200" b="1">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60" name="图片 59" descr="组 1"/>
          <p:cNvPicPr>
            <a:picLocks noChangeAspect="1"/>
          </p:cNvPicPr>
          <p:nvPr/>
        </p:nvPicPr>
        <p:blipFill>
          <a:blip r:embed="rId1"/>
          <a:stretch>
            <a:fillRect/>
          </a:stretch>
        </p:blipFill>
        <p:spPr>
          <a:xfrm>
            <a:off x="2715260" y="1757045"/>
            <a:ext cx="9085580" cy="47155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43890"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互联互通</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643890"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I</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nterconnectivity</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rot="0">
            <a:off x="767715" y="1268730"/>
            <a:ext cx="664210" cy="142240"/>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菱形 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14" name="文本框 13"/>
          <p:cNvSpPr txBox="1"/>
          <p:nvPr/>
        </p:nvSpPr>
        <p:spPr>
          <a:xfrm>
            <a:off x="767715" y="1654810"/>
            <a:ext cx="3692525" cy="922020"/>
          </a:xfrm>
          <a:prstGeom prst="rect">
            <a:avLst/>
          </a:prstGeom>
          <a:noFill/>
        </p:spPr>
        <p:txBody>
          <a:bodyPr wrap="square" rtlCol="0">
            <a:spAutoFit/>
          </a:bodyPr>
          <a:p>
            <a:pPr algn="l" fontAlgn="auto">
              <a:lnSpc>
                <a:spcPct val="150000"/>
              </a:lnSpc>
            </a:pPr>
            <a:r>
              <a:rPr lang="zh-CN" altLang="en-US" sz="1200">
                <a:solidFill>
                  <a:srgbClr val="8694A4"/>
                </a:solidFill>
              </a:rPr>
              <a:t>串口通信</a:t>
            </a:r>
            <a:r>
              <a:rPr lang="en-US" altLang="zh-CN" sz="1200">
                <a:solidFill>
                  <a:srgbClr val="8694A4"/>
                </a:solidFill>
              </a:rPr>
              <a:t>/</a:t>
            </a:r>
            <a:r>
              <a:rPr lang="zh-CN" altLang="en-US" sz="1200">
                <a:solidFill>
                  <a:srgbClr val="8694A4"/>
                </a:solidFill>
              </a:rPr>
              <a:t>蓝牙结合证件数字化的电子工位牌，实现智能化管理基于Windows桌面应用的下发，更所内容同步展示</a:t>
            </a:r>
            <a:endParaRPr lang="zh-CN" altLang="en-US" sz="1200">
              <a:solidFill>
                <a:srgbClr val="8694A4"/>
              </a:solidFill>
            </a:endParaRPr>
          </a:p>
        </p:txBody>
      </p:sp>
      <p:pic>
        <p:nvPicPr>
          <p:cNvPr id="13" name="图片 12" descr="图层 3 拷贝"/>
          <p:cNvPicPr>
            <a:picLocks noChangeAspect="1"/>
          </p:cNvPicPr>
          <p:nvPr/>
        </p:nvPicPr>
        <p:blipFill>
          <a:blip r:embed="rId1"/>
          <a:srcRect/>
          <a:stretch>
            <a:fillRect/>
          </a:stretch>
        </p:blipFill>
        <p:spPr>
          <a:xfrm>
            <a:off x="109855" y="4956810"/>
            <a:ext cx="12192000" cy="1901190"/>
          </a:xfrm>
          <a:prstGeom prst="rect">
            <a:avLst/>
          </a:prstGeom>
        </p:spPr>
      </p:pic>
      <p:pic>
        <p:nvPicPr>
          <p:cNvPr id="17" name="图片 16" descr="互联互通"/>
          <p:cNvPicPr>
            <a:picLocks noChangeAspect="1"/>
          </p:cNvPicPr>
          <p:nvPr/>
        </p:nvPicPr>
        <p:blipFill>
          <a:blip r:embed="rId2"/>
          <a:srcRect/>
          <a:stretch>
            <a:fillRect/>
          </a:stretch>
        </p:blipFill>
        <p:spPr>
          <a:xfrm>
            <a:off x="4947920" y="3324225"/>
            <a:ext cx="6038850" cy="1686560"/>
          </a:xfrm>
          <a:prstGeom prst="rect">
            <a:avLst/>
          </a:prstGeom>
        </p:spPr>
      </p:pic>
      <p:pic>
        <p:nvPicPr>
          <p:cNvPr id="7" name="图片 6" descr="样式_5-1"/>
          <p:cNvPicPr>
            <a:picLocks noChangeAspect="1"/>
          </p:cNvPicPr>
          <p:nvPr/>
        </p:nvPicPr>
        <p:blipFill>
          <a:blip r:embed="rId3"/>
          <a:stretch>
            <a:fillRect/>
          </a:stretch>
        </p:blipFill>
        <p:spPr>
          <a:xfrm>
            <a:off x="5475288" y="342265"/>
            <a:ext cx="4984115" cy="1207770"/>
          </a:xfrm>
          <a:prstGeom prst="rect">
            <a:avLst/>
          </a:prstGeom>
        </p:spPr>
      </p:pic>
      <p:pic>
        <p:nvPicPr>
          <p:cNvPr id="8" name="图片 7" descr="笔记本"/>
          <p:cNvPicPr>
            <a:picLocks noChangeAspect="1"/>
          </p:cNvPicPr>
          <p:nvPr/>
        </p:nvPicPr>
        <p:blipFill>
          <a:blip r:embed="rId4"/>
          <a:stretch>
            <a:fillRect/>
          </a:stretch>
        </p:blipFill>
        <p:spPr>
          <a:xfrm>
            <a:off x="6391910" y="4314825"/>
            <a:ext cx="3150870" cy="2125980"/>
          </a:xfrm>
          <a:prstGeom prst="rect">
            <a:avLst/>
          </a:prstGeom>
        </p:spPr>
      </p:pic>
      <p:pic>
        <p:nvPicPr>
          <p:cNvPr id="9" name="图片 8" descr="组 23"/>
          <p:cNvPicPr>
            <a:picLocks noChangeAspect="1"/>
          </p:cNvPicPr>
          <p:nvPr/>
        </p:nvPicPr>
        <p:blipFill>
          <a:blip r:embed="rId5"/>
          <a:stretch>
            <a:fillRect/>
          </a:stretch>
        </p:blipFill>
        <p:spPr>
          <a:xfrm>
            <a:off x="5225733" y="2059305"/>
            <a:ext cx="5483225" cy="657860"/>
          </a:xfrm>
          <a:prstGeom prst="rect">
            <a:avLst/>
          </a:prstGeom>
          <a:effectLst>
            <a:outerShdw blurRad="50800" dist="38100" dir="2700000" algn="tl" rotWithShape="0">
              <a:srgbClr val="FF0000">
                <a:alpha val="1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 name="矩形 272"/>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4" name="文本框 273"/>
          <p:cNvSpPr txBox="1"/>
          <p:nvPr/>
        </p:nvSpPr>
        <p:spPr>
          <a:xfrm>
            <a:off x="643890"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软件系统</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75" name="文本框 274"/>
          <p:cNvSpPr txBox="1"/>
          <p:nvPr/>
        </p:nvSpPr>
        <p:spPr>
          <a:xfrm>
            <a:off x="643890"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Software system</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276" name="组合 275"/>
          <p:cNvGrpSpPr/>
          <p:nvPr/>
        </p:nvGrpSpPr>
        <p:grpSpPr>
          <a:xfrm rot="0">
            <a:off x="767715" y="1268730"/>
            <a:ext cx="664210" cy="142240"/>
            <a:chOff x="1209" y="1998"/>
            <a:chExt cx="1046" cy="224"/>
          </a:xfrm>
        </p:grpSpPr>
        <p:sp>
          <p:nvSpPr>
            <p:cNvPr id="277" name="菱形 276"/>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78" name="菱形 277"/>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79" name="菱形 278"/>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80" name="菱形 279"/>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281" name="文本框 280"/>
          <p:cNvSpPr txBox="1"/>
          <p:nvPr/>
        </p:nvSpPr>
        <p:spPr>
          <a:xfrm>
            <a:off x="767715" y="1550035"/>
            <a:ext cx="10952480" cy="1076325"/>
          </a:xfrm>
          <a:prstGeom prst="rect">
            <a:avLst/>
          </a:prstGeom>
          <a:noFill/>
        </p:spPr>
        <p:txBody>
          <a:bodyPr wrap="square" rtlCol="0">
            <a:spAutoFit/>
          </a:bodyPr>
          <a:p>
            <a:pPr fontAlgn="auto">
              <a:lnSpc>
                <a:spcPct val="200000"/>
              </a:lnSpc>
            </a:pPr>
            <a:r>
              <a:rPr lang="zh-CN" altLang="en-US" sz="1600">
                <a:solidFill>
                  <a:srgbClr val="8694A4"/>
                </a:solidFill>
              </a:rPr>
              <a:t>软件系统主要包括：设备远程控制、信息发布、考勤系统、会议预约、人脸识别、互动系统、门禁系统</a:t>
            </a:r>
            <a:endParaRPr lang="zh-CN" altLang="en-US" sz="1600">
              <a:solidFill>
                <a:srgbClr val="8694A4"/>
              </a:solidFill>
            </a:endParaRPr>
          </a:p>
          <a:p>
            <a:pPr fontAlgn="auto">
              <a:lnSpc>
                <a:spcPct val="200000"/>
              </a:lnSpc>
            </a:pPr>
            <a:r>
              <a:rPr lang="zh-CN" altLang="en-US" sz="1600">
                <a:solidFill>
                  <a:srgbClr val="8694A4"/>
                </a:solidFill>
              </a:rPr>
              <a:t>适用于：教育培训行业、餐饮点餐、商超、地铁、医院、行政单位、文化展厅、</a:t>
            </a:r>
            <a:r>
              <a:rPr lang="zh-CN" altLang="en-US" sz="1600">
                <a:solidFill>
                  <a:srgbClr val="8694A4"/>
                </a:solidFill>
              </a:rPr>
              <a:t>艺术馆等各个行业</a:t>
            </a:r>
            <a:endParaRPr lang="zh-CN" altLang="en-US" sz="1600">
              <a:solidFill>
                <a:srgbClr val="8694A4"/>
              </a:solidFill>
            </a:endParaRPr>
          </a:p>
        </p:txBody>
      </p:sp>
      <p:sp>
        <p:nvSpPr>
          <p:cNvPr id="282" name="文本框 281"/>
          <p:cNvSpPr txBox="1"/>
          <p:nvPr/>
        </p:nvSpPr>
        <p:spPr>
          <a:xfrm>
            <a:off x="813435" y="2804795"/>
            <a:ext cx="4396740" cy="1198880"/>
          </a:xfrm>
          <a:prstGeom prst="rect">
            <a:avLst/>
          </a:prstGeom>
          <a:noFill/>
        </p:spPr>
        <p:txBody>
          <a:bodyPr wrap="square" rtlCol="0">
            <a:spAutoFit/>
          </a:bodyPr>
          <a:p>
            <a:pPr algn="l" fontAlgn="auto">
              <a:lnSpc>
                <a:spcPct val="150000"/>
              </a:lnSpc>
            </a:pPr>
            <a:r>
              <a:rPr 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具备</a:t>
            </a: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12</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年的</a:t>
            </a: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Android</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系统开发经验</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50000"/>
              </a:lnSpc>
            </a:pP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具备多个供应商芯片集成开发成果</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50000"/>
              </a:lnSpc>
            </a:pP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具备系统各个层级的开发和优化能力</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283" name="文本框 282"/>
          <p:cNvSpPr txBox="1"/>
          <p:nvPr/>
        </p:nvSpPr>
        <p:spPr>
          <a:xfrm>
            <a:off x="5901690" y="2804795"/>
            <a:ext cx="4911090" cy="4030980"/>
          </a:xfrm>
          <a:prstGeom prst="rect">
            <a:avLst/>
          </a:prstGeom>
          <a:noFill/>
        </p:spPr>
        <p:txBody>
          <a:bodyPr wrap="square" rtlCol="0">
            <a:spAutoFit/>
          </a:bodyPr>
          <a:p>
            <a:pPr algn="l" fontAlgn="auto">
              <a:lnSpc>
                <a:spcPct val="200000"/>
              </a:lnSpc>
            </a:pP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2011</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年</a:t>
            </a: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医疗设备医院排队叫号g-box盒子发布</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200000"/>
              </a:lnSpc>
            </a:pP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2012</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年</a:t>
            </a: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医院信息发布医院排队叫号系统发布</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200000"/>
              </a:lnSpc>
            </a:pP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2013</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年</a:t>
            </a: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安卓板卡信息发布</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200000"/>
              </a:lnSpc>
            </a:pP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2015</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年</a:t>
            </a: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bunnytouch cs1.0发布</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200000"/>
              </a:lnSpc>
            </a:pP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2017</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年</a:t>
            </a: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班牌、医疗一体机bunnytouch bs1.0发布</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200000"/>
              </a:lnSpc>
            </a:pP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2020</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年</a:t>
            </a: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会议预约系统、门禁系统发布</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200000"/>
              </a:lnSpc>
            </a:pP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2021</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年</a:t>
            </a: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教务系统、考务系统发布</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200000"/>
              </a:lnSpc>
            </a:pP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未来</a:t>
            </a:r>
            <a:r>
              <a:rPr lang="en-US" altLang="zh-CN"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值得期待</a:t>
            </a:r>
            <a:endParaRPr lang="zh-CN" alt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284" name="组合 283"/>
          <p:cNvGrpSpPr/>
          <p:nvPr/>
        </p:nvGrpSpPr>
        <p:grpSpPr>
          <a:xfrm>
            <a:off x="5700395" y="2971800"/>
            <a:ext cx="76200" cy="3733800"/>
            <a:chOff x="8722" y="4680"/>
            <a:chExt cx="120" cy="5880"/>
          </a:xfrm>
        </p:grpSpPr>
        <p:cxnSp>
          <p:nvCxnSpPr>
            <p:cNvPr id="285" name="直接连接符 284"/>
            <p:cNvCxnSpPr/>
            <p:nvPr/>
          </p:nvCxnSpPr>
          <p:spPr>
            <a:xfrm>
              <a:off x="8767" y="4680"/>
              <a:ext cx="30" cy="5880"/>
            </a:xfrm>
            <a:prstGeom prst="line">
              <a:avLst/>
            </a:prstGeom>
            <a:ln w="12700" cmpd="sng">
              <a:solidFill>
                <a:srgbClr val="8694A4"/>
              </a:solidFill>
              <a:prstDash val="solid"/>
            </a:ln>
          </p:spPr>
          <p:style>
            <a:lnRef idx="1">
              <a:schemeClr val="accent1"/>
            </a:lnRef>
            <a:fillRef idx="0">
              <a:schemeClr val="accent1"/>
            </a:fillRef>
            <a:effectRef idx="0">
              <a:schemeClr val="accent1"/>
            </a:effectRef>
            <a:fontRef idx="minor">
              <a:schemeClr val="tx1"/>
            </a:fontRef>
          </p:style>
        </p:cxnSp>
        <p:sp>
          <p:nvSpPr>
            <p:cNvPr id="286" name="椭圆 285"/>
            <p:cNvSpPr/>
            <p:nvPr/>
          </p:nvSpPr>
          <p:spPr>
            <a:xfrm>
              <a:off x="8722" y="4950"/>
              <a:ext cx="120" cy="120"/>
            </a:xfrm>
            <a:prstGeom prst="ellipse">
              <a:avLst/>
            </a:prstGeom>
            <a:solidFill>
              <a:srgbClr val="869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7" name="椭圆 286"/>
            <p:cNvSpPr/>
            <p:nvPr/>
          </p:nvSpPr>
          <p:spPr>
            <a:xfrm>
              <a:off x="8722" y="5713"/>
              <a:ext cx="120" cy="120"/>
            </a:xfrm>
            <a:prstGeom prst="ellipse">
              <a:avLst/>
            </a:prstGeom>
            <a:solidFill>
              <a:srgbClr val="869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8" name="椭圆 287"/>
            <p:cNvSpPr/>
            <p:nvPr/>
          </p:nvSpPr>
          <p:spPr>
            <a:xfrm>
              <a:off x="8722" y="6476"/>
              <a:ext cx="120" cy="120"/>
            </a:xfrm>
            <a:prstGeom prst="ellipse">
              <a:avLst/>
            </a:prstGeom>
            <a:solidFill>
              <a:srgbClr val="869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9" name="椭圆 288"/>
            <p:cNvSpPr/>
            <p:nvPr/>
          </p:nvSpPr>
          <p:spPr>
            <a:xfrm>
              <a:off x="8722" y="7239"/>
              <a:ext cx="120" cy="120"/>
            </a:xfrm>
            <a:prstGeom prst="ellipse">
              <a:avLst/>
            </a:prstGeom>
            <a:solidFill>
              <a:srgbClr val="869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0" name="椭圆 289"/>
            <p:cNvSpPr/>
            <p:nvPr/>
          </p:nvSpPr>
          <p:spPr>
            <a:xfrm>
              <a:off x="8722" y="8002"/>
              <a:ext cx="120" cy="120"/>
            </a:xfrm>
            <a:prstGeom prst="ellipse">
              <a:avLst/>
            </a:prstGeom>
            <a:solidFill>
              <a:srgbClr val="869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1" name="椭圆 290"/>
            <p:cNvSpPr/>
            <p:nvPr/>
          </p:nvSpPr>
          <p:spPr>
            <a:xfrm>
              <a:off x="8722" y="8765"/>
              <a:ext cx="120" cy="120"/>
            </a:xfrm>
            <a:prstGeom prst="ellipse">
              <a:avLst/>
            </a:prstGeom>
            <a:solidFill>
              <a:srgbClr val="869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2" name="椭圆 291"/>
            <p:cNvSpPr/>
            <p:nvPr/>
          </p:nvSpPr>
          <p:spPr>
            <a:xfrm>
              <a:off x="8722" y="9528"/>
              <a:ext cx="120" cy="120"/>
            </a:xfrm>
            <a:prstGeom prst="ellipse">
              <a:avLst/>
            </a:prstGeom>
            <a:solidFill>
              <a:srgbClr val="869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 name="圆角矩形 223"/>
          <p:cNvSpPr/>
          <p:nvPr/>
        </p:nvSpPr>
        <p:spPr>
          <a:xfrm>
            <a:off x="1621155" y="5241290"/>
            <a:ext cx="10048240" cy="1428750"/>
          </a:xfrm>
          <a:prstGeom prst="roundRect">
            <a:avLst>
              <a:gd name="adj" fmla="val 10000"/>
            </a:avLst>
          </a:prstGeom>
          <a:solidFill>
            <a:srgbClr val="96545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5" name="圆角矩形 224"/>
          <p:cNvSpPr/>
          <p:nvPr/>
        </p:nvSpPr>
        <p:spPr>
          <a:xfrm>
            <a:off x="1621155" y="1714500"/>
            <a:ext cx="10048875" cy="742950"/>
          </a:xfrm>
          <a:prstGeom prst="roundRect">
            <a:avLst>
              <a:gd name="adj" fmla="val 8974"/>
            </a:avLst>
          </a:prstGeom>
          <a:solidFill>
            <a:srgbClr val="7A8C7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6" name="矩形 225"/>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7" name="文本框 226"/>
          <p:cNvSpPr txBox="1"/>
          <p:nvPr/>
        </p:nvSpPr>
        <p:spPr>
          <a:xfrm>
            <a:off x="643890"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软件系统</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28" name="文本框 227"/>
          <p:cNvSpPr txBox="1"/>
          <p:nvPr/>
        </p:nvSpPr>
        <p:spPr>
          <a:xfrm>
            <a:off x="643890"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Software system</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229" name="组合 228"/>
          <p:cNvGrpSpPr/>
          <p:nvPr/>
        </p:nvGrpSpPr>
        <p:grpSpPr>
          <a:xfrm rot="0">
            <a:off x="767715" y="1268730"/>
            <a:ext cx="664210" cy="142240"/>
            <a:chOff x="1209" y="1998"/>
            <a:chExt cx="1046" cy="224"/>
          </a:xfrm>
        </p:grpSpPr>
        <p:sp>
          <p:nvSpPr>
            <p:cNvPr id="230" name="菱形 229"/>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31" name="菱形 230"/>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32" name="菱形 231"/>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33" name="菱形 232"/>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234" name="组合 233"/>
          <p:cNvGrpSpPr/>
          <p:nvPr/>
        </p:nvGrpSpPr>
        <p:grpSpPr>
          <a:xfrm>
            <a:off x="564515" y="1637030"/>
            <a:ext cx="897890" cy="889000"/>
            <a:chOff x="841" y="2578"/>
            <a:chExt cx="1414" cy="1400"/>
          </a:xfrm>
        </p:grpSpPr>
        <p:sp>
          <p:nvSpPr>
            <p:cNvPr id="235" name="椭圆 234"/>
            <p:cNvSpPr/>
            <p:nvPr/>
          </p:nvSpPr>
          <p:spPr>
            <a:xfrm>
              <a:off x="841" y="2578"/>
              <a:ext cx="1414" cy="1400"/>
            </a:xfrm>
            <a:prstGeom prst="ellipse">
              <a:avLst/>
            </a:prstGeom>
            <a:solidFill>
              <a:srgbClr val="7A8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6" name="矩形 235"/>
            <p:cNvSpPr/>
            <p:nvPr/>
          </p:nvSpPr>
          <p:spPr>
            <a:xfrm>
              <a:off x="1008" y="2770"/>
              <a:ext cx="1081" cy="1016"/>
            </a:xfrm>
            <a:prstGeom prst="rect">
              <a:avLst/>
            </a:prstGeom>
          </p:spPr>
          <p:txBody>
            <a:bodyPr wrap="square">
              <a:spAutoFit/>
            </a:bodyPr>
            <a:p>
              <a:pPr algn="l"/>
              <a:r>
                <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rPr>
                <a:t>产品</a:t>
              </a:r>
              <a:endPar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endParaRPr>
            </a:p>
            <a:p>
              <a:pPr algn="l"/>
              <a:r>
                <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rPr>
                <a:t>服务</a:t>
              </a:r>
              <a:endPar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endParaRPr>
            </a:p>
          </p:txBody>
        </p:sp>
      </p:grpSp>
      <p:grpSp>
        <p:nvGrpSpPr>
          <p:cNvPr id="237" name="组合 236"/>
          <p:cNvGrpSpPr/>
          <p:nvPr/>
        </p:nvGrpSpPr>
        <p:grpSpPr>
          <a:xfrm>
            <a:off x="564515" y="2838450"/>
            <a:ext cx="897890" cy="889000"/>
            <a:chOff x="888" y="4201"/>
            <a:chExt cx="1414" cy="1400"/>
          </a:xfrm>
        </p:grpSpPr>
        <p:sp>
          <p:nvSpPr>
            <p:cNvPr id="238" name="椭圆 237"/>
            <p:cNvSpPr/>
            <p:nvPr/>
          </p:nvSpPr>
          <p:spPr>
            <a:xfrm>
              <a:off x="888" y="4201"/>
              <a:ext cx="1414" cy="1400"/>
            </a:xfrm>
            <a:prstGeom prst="ellipse">
              <a:avLst/>
            </a:prstGeom>
            <a:solidFill>
              <a:srgbClr val="7B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9" name="矩形 238"/>
            <p:cNvSpPr/>
            <p:nvPr/>
          </p:nvSpPr>
          <p:spPr>
            <a:xfrm>
              <a:off x="1055" y="4393"/>
              <a:ext cx="1081" cy="1016"/>
            </a:xfrm>
            <a:prstGeom prst="rect">
              <a:avLst/>
            </a:prstGeom>
          </p:spPr>
          <p:txBody>
            <a:bodyPr wrap="square">
              <a:spAutoFit/>
            </a:bodyPr>
            <a:p>
              <a:pPr algn="l"/>
              <a:r>
                <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rPr>
                <a:t>解决方案</a:t>
              </a:r>
              <a:endPar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endParaRPr>
            </a:p>
          </p:txBody>
        </p:sp>
      </p:grpSp>
      <p:grpSp>
        <p:nvGrpSpPr>
          <p:cNvPr id="240" name="组合 239"/>
          <p:cNvGrpSpPr/>
          <p:nvPr/>
        </p:nvGrpSpPr>
        <p:grpSpPr>
          <a:xfrm>
            <a:off x="564515" y="4039870"/>
            <a:ext cx="897890" cy="889000"/>
            <a:chOff x="888" y="5807"/>
            <a:chExt cx="1414" cy="1400"/>
          </a:xfrm>
        </p:grpSpPr>
        <p:sp>
          <p:nvSpPr>
            <p:cNvPr id="241" name="椭圆 240"/>
            <p:cNvSpPr/>
            <p:nvPr/>
          </p:nvSpPr>
          <p:spPr>
            <a:xfrm>
              <a:off x="888" y="5807"/>
              <a:ext cx="1414" cy="1400"/>
            </a:xfrm>
            <a:prstGeom prst="ellipse">
              <a:avLst/>
            </a:prstGeom>
            <a:solidFill>
              <a:srgbClr val="A47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2" name="矩形 241"/>
            <p:cNvSpPr/>
            <p:nvPr/>
          </p:nvSpPr>
          <p:spPr>
            <a:xfrm>
              <a:off x="1055" y="5999"/>
              <a:ext cx="1081" cy="1016"/>
            </a:xfrm>
            <a:prstGeom prst="rect">
              <a:avLst/>
            </a:prstGeom>
          </p:spPr>
          <p:txBody>
            <a:bodyPr wrap="square">
              <a:spAutoFit/>
            </a:bodyPr>
            <a:p>
              <a:pPr algn="l"/>
              <a:r>
                <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rPr>
                <a:t>核心</a:t>
              </a:r>
              <a:endPar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endParaRPr>
            </a:p>
            <a:p>
              <a:pPr algn="l"/>
              <a:r>
                <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rPr>
                <a:t>平台</a:t>
              </a:r>
              <a:endPar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endParaRPr>
            </a:p>
          </p:txBody>
        </p:sp>
      </p:grpSp>
      <p:grpSp>
        <p:nvGrpSpPr>
          <p:cNvPr id="243" name="组合 242"/>
          <p:cNvGrpSpPr/>
          <p:nvPr/>
        </p:nvGrpSpPr>
        <p:grpSpPr>
          <a:xfrm>
            <a:off x="564515" y="5241290"/>
            <a:ext cx="897890" cy="889000"/>
            <a:chOff x="889" y="7580"/>
            <a:chExt cx="1414" cy="1400"/>
          </a:xfrm>
        </p:grpSpPr>
        <p:sp>
          <p:nvSpPr>
            <p:cNvPr id="244" name="椭圆 243"/>
            <p:cNvSpPr/>
            <p:nvPr/>
          </p:nvSpPr>
          <p:spPr>
            <a:xfrm>
              <a:off x="889" y="7580"/>
              <a:ext cx="1414" cy="1400"/>
            </a:xfrm>
            <a:prstGeom prst="ellipse">
              <a:avLst/>
            </a:prstGeom>
            <a:solidFill>
              <a:srgbClr val="965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5" name="矩形 244"/>
            <p:cNvSpPr/>
            <p:nvPr/>
          </p:nvSpPr>
          <p:spPr>
            <a:xfrm>
              <a:off x="1056" y="7772"/>
              <a:ext cx="1081" cy="1016"/>
            </a:xfrm>
            <a:prstGeom prst="rect">
              <a:avLst/>
            </a:prstGeom>
          </p:spPr>
          <p:txBody>
            <a:bodyPr wrap="square">
              <a:spAutoFit/>
            </a:bodyPr>
            <a:p>
              <a:pPr algn="l"/>
              <a:r>
                <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rPr>
                <a:t>智能硬件</a:t>
              </a:r>
              <a:endParaRPr kumimoji="0" lang="zh-CN" altLang="en-US" b="0" i="0" u="none" strike="noStrike" kern="0" cap="none" spc="0" normalizeH="0" baseline="0" noProof="1">
                <a:ln>
                  <a:noFill/>
                </a:ln>
                <a:solidFill>
                  <a:schemeClr val="bg1"/>
                </a:solidFill>
                <a:effectLst/>
                <a:uLnTx/>
                <a:uFillTx/>
                <a:latin typeface="苹方 常规" panose="020B0300000000000000" charset="-122"/>
                <a:ea typeface="苹方 常规" panose="020B0300000000000000" charset="-122"/>
                <a:cs typeface="汉仪晓波花月圆W" panose="02010600030101010101" charset="-122"/>
                <a:sym typeface="汉仪晓波折纸体简" panose="00020600040101010101" charset="-122"/>
              </a:endParaRPr>
            </a:p>
          </p:txBody>
        </p:sp>
      </p:grpSp>
      <p:sp>
        <p:nvSpPr>
          <p:cNvPr id="246" name="文本框 245"/>
          <p:cNvSpPr txBox="1"/>
          <p:nvPr/>
        </p:nvSpPr>
        <p:spPr>
          <a:xfrm>
            <a:off x="1856105" y="1855788"/>
            <a:ext cx="1513205" cy="460375"/>
          </a:xfrm>
          <a:prstGeom prst="rect">
            <a:avLst/>
          </a:prstGeom>
          <a:noFill/>
        </p:spPr>
        <p:txBody>
          <a:bodyPr wrap="square" rtlCol="0">
            <a:spAutoFit/>
          </a:bodyPr>
          <a:p>
            <a:pPr algn="l"/>
            <a:r>
              <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智慧教育</a:t>
            </a:r>
            <a:endPar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47" name="文本框 246"/>
          <p:cNvSpPr txBox="1"/>
          <p:nvPr/>
        </p:nvSpPr>
        <p:spPr>
          <a:xfrm>
            <a:off x="3782695" y="1855788"/>
            <a:ext cx="1513205" cy="460375"/>
          </a:xfrm>
          <a:prstGeom prst="rect">
            <a:avLst/>
          </a:prstGeom>
          <a:noFill/>
        </p:spPr>
        <p:txBody>
          <a:bodyPr wrap="square" rtlCol="0">
            <a:spAutoFit/>
          </a:bodyPr>
          <a:p>
            <a:pPr algn="l"/>
            <a:r>
              <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智慧办公</a:t>
            </a:r>
            <a:endPar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48" name="文本框 247"/>
          <p:cNvSpPr txBox="1"/>
          <p:nvPr/>
        </p:nvSpPr>
        <p:spPr>
          <a:xfrm>
            <a:off x="5779135" y="1855788"/>
            <a:ext cx="1513205" cy="460375"/>
          </a:xfrm>
          <a:prstGeom prst="rect">
            <a:avLst/>
          </a:prstGeom>
          <a:noFill/>
        </p:spPr>
        <p:txBody>
          <a:bodyPr wrap="square" rtlCol="0">
            <a:spAutoFit/>
          </a:bodyPr>
          <a:p>
            <a:pPr algn="l"/>
            <a:r>
              <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智慧商超</a:t>
            </a:r>
            <a:endPar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49" name="文本框 248"/>
          <p:cNvSpPr txBox="1"/>
          <p:nvPr/>
        </p:nvSpPr>
        <p:spPr>
          <a:xfrm>
            <a:off x="9670415" y="1855788"/>
            <a:ext cx="1913255" cy="460375"/>
          </a:xfrm>
          <a:prstGeom prst="rect">
            <a:avLst/>
          </a:prstGeom>
          <a:noFill/>
        </p:spPr>
        <p:txBody>
          <a:bodyPr wrap="square" rtlCol="0">
            <a:spAutoFit/>
          </a:bodyPr>
          <a:p>
            <a:pPr algn="l"/>
            <a:r>
              <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艺屏艺世界</a:t>
            </a:r>
            <a:endPar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50" name="文本框 249"/>
          <p:cNvSpPr txBox="1"/>
          <p:nvPr/>
        </p:nvSpPr>
        <p:spPr>
          <a:xfrm>
            <a:off x="1856105" y="5250815"/>
            <a:ext cx="1936115" cy="1198880"/>
          </a:xfrm>
          <a:prstGeom prst="rect">
            <a:avLst/>
          </a:prstGeom>
          <a:noFill/>
        </p:spPr>
        <p:txBody>
          <a:bodyPr wrap="square" rtlCol="0">
            <a:spAutoFit/>
          </a:bodyPr>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电子班牌</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智能访客机</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电子时钟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智慧黑板</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借阅终端</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sym typeface="+mn-ea"/>
              </a:rPr>
              <a:t>智慧讲台屏</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sym typeface="+mn-ea"/>
            </a:endParaRPr>
          </a:p>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电子时钟</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p:txBody>
      </p:sp>
      <p:sp>
        <p:nvSpPr>
          <p:cNvPr id="251" name="文本框 250"/>
          <p:cNvSpPr txBox="1"/>
          <p:nvPr/>
        </p:nvSpPr>
        <p:spPr>
          <a:xfrm>
            <a:off x="3782695" y="5250815"/>
            <a:ext cx="2117090" cy="922020"/>
          </a:xfrm>
          <a:prstGeom prst="rect">
            <a:avLst/>
          </a:prstGeom>
          <a:noFill/>
        </p:spPr>
        <p:txBody>
          <a:bodyPr wrap="square" rtlCol="0">
            <a:spAutoFit/>
          </a:bodyPr>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电子班牌</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工位牌</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门牌</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会议白板</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桌牌</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胸牌</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访客终端</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人脸一体机</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p:txBody>
      </p:sp>
      <p:sp>
        <p:nvSpPr>
          <p:cNvPr id="252" name="文本框 251"/>
          <p:cNvSpPr txBox="1"/>
          <p:nvPr/>
        </p:nvSpPr>
        <p:spPr>
          <a:xfrm>
            <a:off x="5779135" y="5250815"/>
            <a:ext cx="2117090" cy="645160"/>
          </a:xfrm>
          <a:prstGeom prst="rect">
            <a:avLst/>
          </a:prstGeom>
          <a:noFill/>
        </p:spPr>
        <p:txBody>
          <a:bodyPr wrap="square" rtlCol="0">
            <a:spAutoFit/>
          </a:bodyPr>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智能基站</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电子价钱</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条形屏</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电子时钟</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p:txBody>
      </p:sp>
      <p:sp>
        <p:nvSpPr>
          <p:cNvPr id="253" name="文本框 252"/>
          <p:cNvSpPr txBox="1"/>
          <p:nvPr/>
        </p:nvSpPr>
        <p:spPr>
          <a:xfrm>
            <a:off x="7647940" y="5250815"/>
            <a:ext cx="2117090" cy="645160"/>
          </a:xfrm>
          <a:prstGeom prst="rect">
            <a:avLst/>
          </a:prstGeom>
          <a:noFill/>
        </p:spPr>
        <p:txBody>
          <a:bodyPr wrap="square" rtlCol="0">
            <a:spAutoFit/>
          </a:bodyPr>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门禁闸机</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测温终端</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访客终端</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智能摄像头</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p:txBody>
      </p:sp>
      <p:sp>
        <p:nvSpPr>
          <p:cNvPr id="254" name="文本框 253"/>
          <p:cNvSpPr txBox="1"/>
          <p:nvPr/>
        </p:nvSpPr>
        <p:spPr>
          <a:xfrm>
            <a:off x="9670415" y="5250815"/>
            <a:ext cx="1764665" cy="645160"/>
          </a:xfrm>
          <a:prstGeom prst="rect">
            <a:avLst/>
          </a:prstGeom>
          <a:noFill/>
        </p:spPr>
        <p:txBody>
          <a:bodyPr wrap="square" rtlCol="0">
            <a:spAutoFit/>
          </a:bodyPr>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触摸艺屏</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非触摸艺屏</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墨水屏艺屏</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p:txBody>
      </p:sp>
      <p:sp>
        <p:nvSpPr>
          <p:cNvPr id="255" name="文本框 254"/>
          <p:cNvSpPr txBox="1"/>
          <p:nvPr/>
        </p:nvSpPr>
        <p:spPr>
          <a:xfrm>
            <a:off x="7647940" y="1855788"/>
            <a:ext cx="1513205" cy="460375"/>
          </a:xfrm>
          <a:prstGeom prst="rect">
            <a:avLst/>
          </a:prstGeom>
          <a:noFill/>
        </p:spPr>
        <p:txBody>
          <a:bodyPr wrap="square" rtlCol="0">
            <a:spAutoFit/>
          </a:bodyPr>
          <a:p>
            <a:pPr algn="l"/>
            <a:r>
              <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智慧安防</a:t>
            </a:r>
            <a:endParaRPr lang="zh-CN" altLang="en-US" sz="24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56" name="圆角矩形 255"/>
          <p:cNvSpPr/>
          <p:nvPr/>
        </p:nvSpPr>
        <p:spPr>
          <a:xfrm>
            <a:off x="1620520" y="2916555"/>
            <a:ext cx="10048875" cy="742950"/>
          </a:xfrm>
          <a:prstGeom prst="roundRect">
            <a:avLst>
              <a:gd name="adj" fmla="val 8974"/>
            </a:avLst>
          </a:prstGeom>
          <a:solidFill>
            <a:srgbClr val="7B695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57" name="圆角矩形 256"/>
          <p:cNvSpPr/>
          <p:nvPr/>
        </p:nvSpPr>
        <p:spPr>
          <a:xfrm>
            <a:off x="1621155" y="4082415"/>
            <a:ext cx="10048875" cy="742950"/>
          </a:xfrm>
          <a:prstGeom prst="roundRect">
            <a:avLst>
              <a:gd name="adj" fmla="val 8974"/>
            </a:avLst>
          </a:prstGeom>
          <a:solidFill>
            <a:srgbClr val="A47B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58" name="文本框 257"/>
          <p:cNvSpPr txBox="1"/>
          <p:nvPr/>
        </p:nvSpPr>
        <p:spPr>
          <a:xfrm>
            <a:off x="1856105" y="2965450"/>
            <a:ext cx="9579610" cy="645160"/>
          </a:xfrm>
          <a:prstGeom prst="rect">
            <a:avLst/>
          </a:prstGeom>
          <a:noFill/>
        </p:spPr>
        <p:txBody>
          <a:bodyPr wrap="square" rtlCol="0">
            <a:spAutoFit/>
          </a:bodyPr>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信息发布系统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智能门禁系统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办公管理系统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人脸识别系统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全景监控系统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智能安防系统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物业管理系统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智能网关系统</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会议预约系统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会议考勤系统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人脸识别系统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人脸考勤系统</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设备远程控制</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endPar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p:txBody>
      </p:sp>
      <p:sp>
        <p:nvSpPr>
          <p:cNvPr id="259" name="文本框 258"/>
          <p:cNvSpPr txBox="1"/>
          <p:nvPr/>
        </p:nvSpPr>
        <p:spPr>
          <a:xfrm>
            <a:off x="1856105" y="4131310"/>
            <a:ext cx="9579610" cy="645160"/>
          </a:xfrm>
          <a:prstGeom prst="rect">
            <a:avLst/>
          </a:prstGeom>
          <a:noFill/>
        </p:spPr>
        <p:txBody>
          <a:bodyPr wrap="square" rtlCol="0">
            <a:spAutoFit/>
          </a:bodyPr>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语音识别引擎</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人脸识别搜索引擎</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图像处理引擎</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IOT</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云平台</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大数据营销平台</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数据中台</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智慧场景感知引擎</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sym typeface="+mn-ea"/>
              </a:rPr>
              <a:t>个性化推荐引擎</a:t>
            </a:r>
            <a:endPar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endParaRPr>
          </a:p>
          <a:p>
            <a:pPr algn="l" fontAlgn="auto">
              <a:lnSpc>
                <a:spcPct val="150000"/>
              </a:lnSpc>
            </a:pP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数据计算引擎</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车辆识别搜索引擎</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视频搜索引擎</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zh-CN" altLang="en-US"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自然语言处理引擎</a:t>
            </a:r>
            <a:r>
              <a:rPr lang="en-US" altLang="zh-CN" sz="120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rPr>
              <a:t>       </a:t>
            </a:r>
            <a:r>
              <a:rPr lang="en-US" altLang="zh-CN" sz="12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               </a:t>
            </a:r>
            <a:endParaRPr lang="en-US" altLang="zh-CN" sz="12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cxnSp>
        <p:nvCxnSpPr>
          <p:cNvPr id="260" name="直接连接符 259"/>
          <p:cNvCxnSpPr/>
          <p:nvPr/>
        </p:nvCxnSpPr>
        <p:spPr>
          <a:xfrm>
            <a:off x="3620135" y="1905000"/>
            <a:ext cx="0" cy="304800"/>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5552440" y="1905000"/>
            <a:ext cx="0" cy="304800"/>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7484745" y="1905000"/>
            <a:ext cx="0" cy="304800"/>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9415780" y="1905000"/>
            <a:ext cx="0" cy="304800"/>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3619500" y="5360670"/>
            <a:ext cx="1270" cy="1144905"/>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flipH="1">
            <a:off x="5551805" y="5360670"/>
            <a:ext cx="1270" cy="1144905"/>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flipH="1">
            <a:off x="7484110" y="5360670"/>
            <a:ext cx="1270" cy="1144905"/>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flipH="1">
            <a:off x="9416415" y="5360670"/>
            <a:ext cx="1270" cy="1144905"/>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 name="矩形 170"/>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2" name="文本框 171"/>
          <p:cNvSpPr txBox="1"/>
          <p:nvPr/>
        </p:nvSpPr>
        <p:spPr>
          <a:xfrm>
            <a:off x="643890" y="397510"/>
            <a:ext cx="3797935" cy="645160"/>
          </a:xfrm>
          <a:prstGeom prst="rect">
            <a:avLst/>
          </a:prstGeom>
          <a:noFill/>
        </p:spPr>
        <p:txBody>
          <a:bodyPr wrap="square" rtlCol="0">
            <a:spAutoFit/>
          </a:bodyPr>
          <a:p>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软件系统</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173" name="文本框 172"/>
          <p:cNvSpPr txBox="1"/>
          <p:nvPr/>
        </p:nvSpPr>
        <p:spPr>
          <a:xfrm>
            <a:off x="643890" y="918845"/>
            <a:ext cx="2702560" cy="337185"/>
          </a:xfrm>
          <a:prstGeom prst="rect">
            <a:avLst/>
          </a:prstGeom>
          <a:noFill/>
        </p:spPr>
        <p:txBody>
          <a:bodyPr wrap="square" rtlCol="0">
            <a:spAutoFit/>
          </a:bodyPr>
          <a:p>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Software system</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174" name="组合 173"/>
          <p:cNvGrpSpPr/>
          <p:nvPr/>
        </p:nvGrpSpPr>
        <p:grpSpPr>
          <a:xfrm rot="0">
            <a:off x="767715" y="1268730"/>
            <a:ext cx="664210" cy="142240"/>
            <a:chOff x="1209" y="1998"/>
            <a:chExt cx="1046" cy="224"/>
          </a:xfrm>
        </p:grpSpPr>
        <p:sp>
          <p:nvSpPr>
            <p:cNvPr id="175" name="菱形 174"/>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6" name="菱形 175"/>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7" name="菱形 176"/>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8" name="菱形 177"/>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79" name="组合 178"/>
          <p:cNvGrpSpPr/>
          <p:nvPr/>
        </p:nvGrpSpPr>
        <p:grpSpPr>
          <a:xfrm>
            <a:off x="5010785" y="3227705"/>
            <a:ext cx="1179830" cy="2115820"/>
            <a:chOff x="6699" y="5575"/>
            <a:chExt cx="1858" cy="3332"/>
          </a:xfrm>
        </p:grpSpPr>
        <p:sp>
          <p:nvSpPr>
            <p:cNvPr id="180" name="文本框 179"/>
            <p:cNvSpPr txBox="1"/>
            <p:nvPr/>
          </p:nvSpPr>
          <p:spPr>
            <a:xfrm>
              <a:off x="6699" y="6643"/>
              <a:ext cx="1858" cy="2264"/>
            </a:xfrm>
            <a:prstGeom prst="rect">
              <a:avLst/>
            </a:prstGeom>
            <a:noFill/>
          </p:spPr>
          <p:txBody>
            <a:bodyPr wrap="square" rtlCol="0">
              <a:spAutoFit/>
            </a:bodyPr>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胡晓波男神体" panose="02010600030101010101" charset="-122"/>
                </a:rPr>
                <a:t>人脸识别</a:t>
              </a:r>
              <a:endParaRPr lang="zh-CN" altLang="en-US" sz="1400">
                <a:solidFill>
                  <a:srgbClr val="8694A4"/>
                </a:solidFill>
                <a:latin typeface="苹方 常规" panose="020B0300000000000000" charset="-122"/>
                <a:ea typeface="苹方 常规" panose="020B0300000000000000" charset="-122"/>
                <a:cs typeface="胡晓波男神体" panose="02010600030101010101"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胡晓波男神体" panose="02010600030101010101" charset="-122"/>
                </a:rPr>
                <a:t>人脸属性</a:t>
              </a:r>
              <a:endParaRPr lang="zh-CN" altLang="en-US" sz="1400">
                <a:solidFill>
                  <a:srgbClr val="8694A4"/>
                </a:solidFill>
                <a:latin typeface="苹方 常规" panose="020B0300000000000000" charset="-122"/>
                <a:ea typeface="苹方 常规" panose="020B0300000000000000" charset="-122"/>
                <a:cs typeface="胡晓波男神体" panose="02010600030101010101"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胡晓波男神体" panose="02010600030101010101" charset="-122"/>
                </a:rPr>
                <a:t>情绪识别</a:t>
              </a:r>
              <a:endParaRPr lang="zh-CN" altLang="en-US" sz="1400">
                <a:solidFill>
                  <a:srgbClr val="8694A4"/>
                </a:solidFill>
                <a:latin typeface="苹方 常规" panose="020B0300000000000000" charset="-122"/>
                <a:ea typeface="苹方 常规" panose="020B0300000000000000" charset="-122"/>
                <a:cs typeface="胡晓波男神体" panose="02010600030101010101"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胡晓波男神体" panose="02010600030101010101" charset="-122"/>
                </a:rPr>
                <a:t>肢体识别</a:t>
              </a:r>
              <a:endParaRPr lang="zh-CN" altLang="en-US" sz="1400">
                <a:solidFill>
                  <a:srgbClr val="8694A4"/>
                </a:solidFill>
                <a:latin typeface="苹方 常规" panose="020B0300000000000000" charset="-122"/>
                <a:ea typeface="苹方 常规" panose="020B0300000000000000" charset="-122"/>
                <a:cs typeface="胡晓波男神体" panose="02010600030101010101"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胡晓波男神体" panose="02010600030101010101" charset="-122"/>
                </a:rPr>
                <a:t>行为是为</a:t>
              </a:r>
              <a:endParaRPr lang="zh-CN" altLang="en-US" sz="1400">
                <a:solidFill>
                  <a:srgbClr val="8694A4"/>
                </a:solidFill>
                <a:latin typeface="苹方 常规" panose="020B0300000000000000" charset="-122"/>
                <a:ea typeface="苹方 常规" panose="020B0300000000000000" charset="-122"/>
                <a:cs typeface="胡晓波男神体" panose="02010600030101010101" charset="-122"/>
              </a:endParaRPr>
            </a:p>
          </p:txBody>
        </p:sp>
        <p:sp>
          <p:nvSpPr>
            <p:cNvPr id="181" name="文本框 180"/>
            <p:cNvSpPr txBox="1"/>
            <p:nvPr/>
          </p:nvSpPr>
          <p:spPr>
            <a:xfrm>
              <a:off x="6699" y="5575"/>
              <a:ext cx="1858" cy="871"/>
            </a:xfrm>
            <a:prstGeom prst="rect">
              <a:avLst/>
            </a:prstGeom>
            <a:noFill/>
          </p:spPr>
          <p:txBody>
            <a:bodyPr wrap="square" rtlCol="0">
              <a:spAutoFit/>
            </a:bodyPr>
            <a:p>
              <a:pPr algn="l" fontAlgn="auto">
                <a:lnSpc>
                  <a:spcPct val="150000"/>
                </a:lnSpc>
              </a:pPr>
              <a:r>
                <a:rPr lang="en-US" altLang="zh-CN"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AI</a:t>
              </a:r>
              <a:r>
                <a:rPr lang="zh-CN" altLang="en-US"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视觉</a:t>
              </a:r>
              <a:endParaRPr lang="zh-CN" altLang="en-US"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grpSp>
          <p:nvGrpSpPr>
            <p:cNvPr id="182" name="组合 181"/>
            <p:cNvGrpSpPr/>
            <p:nvPr/>
          </p:nvGrpSpPr>
          <p:grpSpPr>
            <a:xfrm rot="0">
              <a:off x="6834" y="6469"/>
              <a:ext cx="596" cy="128"/>
              <a:chOff x="1209" y="1998"/>
              <a:chExt cx="1046" cy="224"/>
            </a:xfrm>
          </p:grpSpPr>
          <p:sp>
            <p:nvSpPr>
              <p:cNvPr id="183" name="菱形 182"/>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84" name="菱形 183"/>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85" name="菱形 184"/>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86" name="菱形 185"/>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grpSp>
        <p:nvGrpSpPr>
          <p:cNvPr id="187" name="组合 186"/>
          <p:cNvGrpSpPr/>
          <p:nvPr/>
        </p:nvGrpSpPr>
        <p:grpSpPr>
          <a:xfrm>
            <a:off x="7219315" y="3227705"/>
            <a:ext cx="1179830" cy="2115820"/>
            <a:chOff x="9819" y="5620"/>
            <a:chExt cx="1858" cy="3332"/>
          </a:xfrm>
        </p:grpSpPr>
        <p:sp>
          <p:nvSpPr>
            <p:cNvPr id="188" name="文本框 187"/>
            <p:cNvSpPr txBox="1"/>
            <p:nvPr/>
          </p:nvSpPr>
          <p:spPr>
            <a:xfrm>
              <a:off x="9819" y="6688"/>
              <a:ext cx="1858" cy="2264"/>
            </a:xfrm>
            <a:prstGeom prst="rect">
              <a:avLst/>
            </a:prstGeom>
            <a:noFill/>
          </p:spPr>
          <p:txBody>
            <a:bodyPr wrap="square" rtlCol="0">
              <a:spAutoFit/>
            </a:bodyPr>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远场语音</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en-US" altLang="zh-CN" sz="1400">
                  <a:solidFill>
                    <a:srgbClr val="8694A4"/>
                  </a:solidFill>
                  <a:latin typeface="苹方 常规" panose="020B0300000000000000" charset="-122"/>
                  <a:ea typeface="苹方 常规" panose="020B0300000000000000" charset="-122"/>
                  <a:cs typeface="苹方 常规" panose="020B0300000000000000" charset="-122"/>
                </a:rPr>
                <a:t>loT NLP</a:t>
              </a:r>
              <a:endParaRPr lang="en-US" altLang="zh-CN"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多轮对话</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多</a:t>
              </a:r>
              <a:r>
                <a:rPr lang="en-US" altLang="zh-CN" sz="1400">
                  <a:solidFill>
                    <a:srgbClr val="8694A4"/>
                  </a:solidFill>
                  <a:latin typeface="苹方 常规" panose="020B0300000000000000" charset="-122"/>
                  <a:ea typeface="苹方 常规" panose="020B0300000000000000" charset="-122"/>
                  <a:cs typeface="苹方 常规" panose="020B0300000000000000" charset="-122"/>
                </a:rPr>
                <a:t>TTS</a:t>
              </a: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轮播</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离线语音</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p:txBody>
        </p:sp>
        <p:sp>
          <p:nvSpPr>
            <p:cNvPr id="189" name="文本框 188"/>
            <p:cNvSpPr txBox="1"/>
            <p:nvPr/>
          </p:nvSpPr>
          <p:spPr>
            <a:xfrm>
              <a:off x="9819" y="5620"/>
              <a:ext cx="1858" cy="871"/>
            </a:xfrm>
            <a:prstGeom prst="rect">
              <a:avLst/>
            </a:prstGeom>
            <a:noFill/>
          </p:spPr>
          <p:txBody>
            <a:bodyPr wrap="square" rtlCol="0">
              <a:spAutoFit/>
            </a:bodyPr>
            <a:p>
              <a:pPr algn="l" fontAlgn="auto">
                <a:lnSpc>
                  <a:spcPct val="150000"/>
                </a:lnSpc>
              </a:pPr>
              <a:r>
                <a:rPr lang="en-US" altLang="zh-CN"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AI</a:t>
              </a:r>
              <a:r>
                <a:rPr lang="zh-CN" altLang="en-US"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语音</a:t>
              </a:r>
              <a:endParaRPr lang="zh-CN" altLang="en-US"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grpSp>
          <p:nvGrpSpPr>
            <p:cNvPr id="190" name="组合 189"/>
            <p:cNvGrpSpPr/>
            <p:nvPr/>
          </p:nvGrpSpPr>
          <p:grpSpPr>
            <a:xfrm rot="0">
              <a:off x="9954" y="6514"/>
              <a:ext cx="596" cy="128"/>
              <a:chOff x="1209" y="1998"/>
              <a:chExt cx="1046" cy="224"/>
            </a:xfrm>
          </p:grpSpPr>
          <p:sp>
            <p:nvSpPr>
              <p:cNvPr id="191" name="菱形 190"/>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92" name="菱形 191"/>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93" name="菱形 192"/>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94" name="菱形 193"/>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grpSp>
        <p:nvGrpSpPr>
          <p:cNvPr id="195" name="组合 194"/>
          <p:cNvGrpSpPr/>
          <p:nvPr/>
        </p:nvGrpSpPr>
        <p:grpSpPr>
          <a:xfrm>
            <a:off x="9389745" y="3227705"/>
            <a:ext cx="1198880" cy="1846580"/>
            <a:chOff x="13494" y="5575"/>
            <a:chExt cx="1888" cy="2908"/>
          </a:xfrm>
        </p:grpSpPr>
        <p:sp>
          <p:nvSpPr>
            <p:cNvPr id="196" name="文本框 195"/>
            <p:cNvSpPr txBox="1"/>
            <p:nvPr/>
          </p:nvSpPr>
          <p:spPr>
            <a:xfrm>
              <a:off x="13524" y="6643"/>
              <a:ext cx="1858" cy="1840"/>
            </a:xfrm>
            <a:prstGeom prst="rect">
              <a:avLst/>
            </a:prstGeom>
            <a:noFill/>
          </p:spPr>
          <p:txBody>
            <a:bodyPr wrap="square" rtlCol="0">
              <a:spAutoFit/>
            </a:bodyPr>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信发系统</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en-US" altLang="zh-CN" sz="1400">
                  <a:solidFill>
                    <a:srgbClr val="8694A4"/>
                  </a:solidFill>
                  <a:latin typeface="苹方 常规" panose="020B0300000000000000" charset="-122"/>
                  <a:ea typeface="苹方 常规" panose="020B0300000000000000" charset="-122"/>
                  <a:cs typeface="苹方 常规" panose="020B0300000000000000" charset="-122"/>
                </a:rPr>
                <a:t>MQQT</a:t>
              </a: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服务</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en-US" altLang="zh-CN" sz="1400">
                  <a:solidFill>
                    <a:srgbClr val="8694A4"/>
                  </a:solidFill>
                  <a:latin typeface="苹方 常规" panose="020B0300000000000000" charset="-122"/>
                  <a:ea typeface="苹方 常规" panose="020B0300000000000000" charset="-122"/>
                  <a:cs typeface="苹方 常规" panose="020B0300000000000000" charset="-122"/>
                </a:rPr>
                <a:t>IoT</a:t>
              </a: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云云对接</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前台集成</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p:txBody>
        </p:sp>
        <p:sp>
          <p:nvSpPr>
            <p:cNvPr id="197" name="文本框 196"/>
            <p:cNvSpPr txBox="1"/>
            <p:nvPr/>
          </p:nvSpPr>
          <p:spPr>
            <a:xfrm>
              <a:off x="13494" y="5575"/>
              <a:ext cx="1858" cy="871"/>
            </a:xfrm>
            <a:prstGeom prst="rect">
              <a:avLst/>
            </a:prstGeom>
            <a:noFill/>
          </p:spPr>
          <p:txBody>
            <a:bodyPr wrap="square" rtlCol="0">
              <a:spAutoFit/>
            </a:bodyPr>
            <a:p>
              <a:pPr algn="l" fontAlgn="auto">
                <a:lnSpc>
                  <a:spcPct val="150000"/>
                </a:lnSpc>
              </a:pPr>
              <a:r>
                <a:rPr lang="zh-CN" altLang="en-US"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云服务</a:t>
              </a:r>
              <a:endParaRPr lang="zh-CN" altLang="en-US"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grpSp>
          <p:nvGrpSpPr>
            <p:cNvPr id="198" name="组合 197"/>
            <p:cNvGrpSpPr/>
            <p:nvPr/>
          </p:nvGrpSpPr>
          <p:grpSpPr>
            <a:xfrm rot="0">
              <a:off x="13659" y="6469"/>
              <a:ext cx="596" cy="128"/>
              <a:chOff x="1209" y="1998"/>
              <a:chExt cx="1046" cy="224"/>
            </a:xfrm>
          </p:grpSpPr>
          <p:sp>
            <p:nvSpPr>
              <p:cNvPr id="199" name="菱形 198"/>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00" name="菱形 199"/>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01" name="菱形 200"/>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02" name="菱形 201"/>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grpSp>
        <p:nvGrpSpPr>
          <p:cNvPr id="203" name="组合 202"/>
          <p:cNvGrpSpPr/>
          <p:nvPr/>
        </p:nvGrpSpPr>
        <p:grpSpPr>
          <a:xfrm>
            <a:off x="646430" y="3227705"/>
            <a:ext cx="1767840" cy="2923540"/>
            <a:chOff x="6699" y="5575"/>
            <a:chExt cx="2784" cy="4604"/>
          </a:xfrm>
        </p:grpSpPr>
        <p:sp>
          <p:nvSpPr>
            <p:cNvPr id="204" name="文本框 203"/>
            <p:cNvSpPr txBox="1"/>
            <p:nvPr/>
          </p:nvSpPr>
          <p:spPr>
            <a:xfrm>
              <a:off x="6699" y="6643"/>
              <a:ext cx="2784" cy="3536"/>
            </a:xfrm>
            <a:prstGeom prst="rect">
              <a:avLst/>
            </a:prstGeom>
            <a:noFill/>
          </p:spPr>
          <p:txBody>
            <a:bodyPr wrap="square" rtlCol="0">
              <a:spAutoFit/>
            </a:bodyPr>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刷脸</a:t>
              </a:r>
              <a:r>
                <a:rPr lang="en-US" altLang="zh-CN" sz="1400">
                  <a:solidFill>
                    <a:srgbClr val="8694A4"/>
                  </a:solidFill>
                  <a:latin typeface="苹方 常规" panose="020B0300000000000000" charset="-122"/>
                  <a:ea typeface="苹方 常规" panose="020B0300000000000000" charset="-122"/>
                  <a:cs typeface="苹方 常规" panose="020B0300000000000000" charset="-122"/>
                </a:rPr>
                <a:t>/</a:t>
              </a: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刷机考勤</a:t>
              </a:r>
              <a:r>
                <a:rPr lang="en-US" altLang="zh-CN" sz="1400">
                  <a:solidFill>
                    <a:srgbClr val="8694A4"/>
                  </a:solidFill>
                  <a:latin typeface="苹方 常规" panose="020B0300000000000000" charset="-122"/>
                  <a:ea typeface="苹方 常规" panose="020B0300000000000000" charset="-122"/>
                  <a:cs typeface="苹方 常规" panose="020B0300000000000000" charset="-122"/>
                </a:rPr>
                <a:t> </a:t>
              </a:r>
              <a:endParaRPr lang="en-US" altLang="zh-CN"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考勤结果自动统计</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数据多端互通</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班牌布局自定义</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每日课程自动呈现</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视频巡课</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会议预约</a:t>
              </a:r>
              <a:r>
                <a:rPr lang="en-US" altLang="zh-CN" sz="1400">
                  <a:solidFill>
                    <a:srgbClr val="8694A4"/>
                  </a:solidFill>
                  <a:latin typeface="苹方 常规" panose="020B0300000000000000" charset="-122"/>
                  <a:ea typeface="苹方 常规" panose="020B0300000000000000" charset="-122"/>
                  <a:cs typeface="苹方 常规" panose="020B0300000000000000" charset="-122"/>
                </a:rPr>
                <a:t>/</a:t>
              </a:r>
              <a:r>
                <a:rPr lang="zh-CN" altLang="en-US" sz="1400">
                  <a:solidFill>
                    <a:srgbClr val="8694A4"/>
                  </a:solidFill>
                  <a:latin typeface="苹方 常规" panose="020B0300000000000000" charset="-122"/>
                  <a:ea typeface="苹方 常规" panose="020B0300000000000000" charset="-122"/>
                  <a:cs typeface="苹方 常规" panose="020B0300000000000000" charset="-122"/>
                </a:rPr>
                <a:t>考勤</a:t>
              </a: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a:p>
              <a:pPr algn="l" fontAlgn="auto">
                <a:lnSpc>
                  <a:spcPct val="125000"/>
                </a:lnSpc>
              </a:pPr>
              <a:endParaRPr lang="zh-CN" altLang="en-US" sz="1400">
                <a:solidFill>
                  <a:srgbClr val="8694A4"/>
                </a:solidFill>
                <a:latin typeface="苹方 常规" panose="020B0300000000000000" charset="-122"/>
                <a:ea typeface="苹方 常规" panose="020B0300000000000000" charset="-122"/>
                <a:cs typeface="苹方 常规" panose="020B0300000000000000" charset="-122"/>
              </a:endParaRPr>
            </a:p>
          </p:txBody>
        </p:sp>
        <p:sp>
          <p:nvSpPr>
            <p:cNvPr id="205" name="文本框 204"/>
            <p:cNvSpPr txBox="1"/>
            <p:nvPr/>
          </p:nvSpPr>
          <p:spPr>
            <a:xfrm>
              <a:off x="6699" y="5575"/>
              <a:ext cx="2169" cy="871"/>
            </a:xfrm>
            <a:prstGeom prst="rect">
              <a:avLst/>
            </a:prstGeom>
            <a:noFill/>
          </p:spPr>
          <p:txBody>
            <a:bodyPr wrap="square" rtlCol="0">
              <a:spAutoFit/>
            </a:bodyPr>
            <a:p>
              <a:pPr algn="l" fontAlgn="auto">
                <a:lnSpc>
                  <a:spcPct val="150000"/>
                </a:lnSpc>
              </a:pPr>
              <a:r>
                <a:rPr lang="zh-CN" altLang="en-US"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电子班牌</a:t>
              </a:r>
              <a:endParaRPr lang="zh-CN" altLang="en-US"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grpSp>
          <p:nvGrpSpPr>
            <p:cNvPr id="206" name="组合 205"/>
            <p:cNvGrpSpPr/>
            <p:nvPr/>
          </p:nvGrpSpPr>
          <p:grpSpPr>
            <a:xfrm rot="0">
              <a:off x="6834" y="6469"/>
              <a:ext cx="596" cy="128"/>
              <a:chOff x="1209" y="1998"/>
              <a:chExt cx="1046" cy="224"/>
            </a:xfrm>
          </p:grpSpPr>
          <p:sp>
            <p:nvSpPr>
              <p:cNvPr id="207" name="菱形 206"/>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08" name="菱形 207"/>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09" name="菱形 208"/>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10" name="菱形 209"/>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grpSp>
        <p:nvGrpSpPr>
          <p:cNvPr id="211" name="组合 210"/>
          <p:cNvGrpSpPr/>
          <p:nvPr/>
        </p:nvGrpSpPr>
        <p:grpSpPr>
          <a:xfrm>
            <a:off x="2804795" y="3227705"/>
            <a:ext cx="1767840" cy="1577340"/>
            <a:chOff x="6639" y="5575"/>
            <a:chExt cx="2784" cy="2484"/>
          </a:xfrm>
        </p:grpSpPr>
        <p:sp>
          <p:nvSpPr>
            <p:cNvPr id="212" name="文本框 211"/>
            <p:cNvSpPr txBox="1"/>
            <p:nvPr/>
          </p:nvSpPr>
          <p:spPr>
            <a:xfrm>
              <a:off x="6639" y="6643"/>
              <a:ext cx="2784" cy="1416"/>
            </a:xfrm>
            <a:prstGeom prst="rect">
              <a:avLst/>
            </a:prstGeom>
            <a:noFill/>
          </p:spPr>
          <p:txBody>
            <a:bodyPr wrap="square" rtlCol="0">
              <a:spAutoFit/>
            </a:bodyPr>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胡晓波男神体" panose="02010600030101010101" charset="-122"/>
                </a:rPr>
                <a:t>桌牌双面显示</a:t>
              </a:r>
              <a:endParaRPr lang="zh-CN" altLang="en-US" sz="1400">
                <a:solidFill>
                  <a:srgbClr val="8694A4"/>
                </a:solidFill>
                <a:latin typeface="苹方 常规" panose="020B0300000000000000" charset="-122"/>
                <a:ea typeface="苹方 常规" panose="020B0300000000000000" charset="-122"/>
                <a:cs typeface="胡晓波男神体" panose="02010600030101010101"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胡晓波男神体" panose="02010600030101010101" charset="-122"/>
                </a:rPr>
                <a:t>界面自定义更改</a:t>
              </a:r>
              <a:endParaRPr lang="zh-CN" altLang="en-US" sz="1400">
                <a:solidFill>
                  <a:srgbClr val="8694A4"/>
                </a:solidFill>
                <a:latin typeface="苹方 常规" panose="020B0300000000000000" charset="-122"/>
                <a:ea typeface="苹方 常规" panose="020B0300000000000000" charset="-122"/>
                <a:cs typeface="胡晓波男神体" panose="02010600030101010101" charset="-122"/>
              </a:endParaRPr>
            </a:p>
            <a:p>
              <a:pPr algn="l" fontAlgn="auto">
                <a:lnSpc>
                  <a:spcPct val="125000"/>
                </a:lnSpc>
              </a:pPr>
              <a:r>
                <a:rPr lang="zh-CN" altLang="en-US" sz="1400">
                  <a:solidFill>
                    <a:srgbClr val="8694A4"/>
                  </a:solidFill>
                  <a:latin typeface="苹方 常规" panose="020B0300000000000000" charset="-122"/>
                  <a:ea typeface="苹方 常规" panose="020B0300000000000000" charset="-122"/>
                  <a:cs typeface="胡晓波男神体" panose="02010600030101010101" charset="-122"/>
                </a:rPr>
                <a:t>胸牌可刷卡</a:t>
              </a:r>
              <a:endParaRPr lang="zh-CN" altLang="en-US" sz="1400">
                <a:solidFill>
                  <a:srgbClr val="8694A4"/>
                </a:solidFill>
                <a:latin typeface="苹方 常规" panose="020B0300000000000000" charset="-122"/>
                <a:ea typeface="苹方 常规" panose="020B0300000000000000" charset="-122"/>
                <a:cs typeface="胡晓波男神体" panose="02010600030101010101" charset="-122"/>
              </a:endParaRPr>
            </a:p>
          </p:txBody>
        </p:sp>
        <p:sp>
          <p:nvSpPr>
            <p:cNvPr id="213" name="文本框 212"/>
            <p:cNvSpPr txBox="1"/>
            <p:nvPr/>
          </p:nvSpPr>
          <p:spPr>
            <a:xfrm>
              <a:off x="6639" y="5575"/>
              <a:ext cx="2495" cy="871"/>
            </a:xfrm>
            <a:prstGeom prst="rect">
              <a:avLst/>
            </a:prstGeom>
            <a:noFill/>
          </p:spPr>
          <p:txBody>
            <a:bodyPr wrap="square" rtlCol="0">
              <a:spAutoFit/>
            </a:bodyPr>
            <a:p>
              <a:pPr algn="l" fontAlgn="auto">
                <a:lnSpc>
                  <a:spcPct val="150000"/>
                </a:lnSpc>
              </a:pPr>
              <a:r>
                <a:rPr lang="zh-CN" altLang="en-US"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电子纸系列</a:t>
              </a:r>
              <a:endParaRPr lang="zh-CN" altLang="en-US" sz="20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grpSp>
          <p:nvGrpSpPr>
            <p:cNvPr id="214" name="组合 213"/>
            <p:cNvGrpSpPr/>
            <p:nvPr/>
          </p:nvGrpSpPr>
          <p:grpSpPr>
            <a:xfrm rot="0">
              <a:off x="6834" y="6469"/>
              <a:ext cx="596" cy="128"/>
              <a:chOff x="1209" y="1998"/>
              <a:chExt cx="1046" cy="224"/>
            </a:xfrm>
          </p:grpSpPr>
          <p:sp>
            <p:nvSpPr>
              <p:cNvPr id="215" name="菱形 214"/>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16" name="菱形 215"/>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17" name="菱形 216"/>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18" name="菱形 217"/>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pic>
        <p:nvPicPr>
          <p:cNvPr id="219" name="图片 218" descr="结尾"/>
          <p:cNvPicPr>
            <a:picLocks noChangeAspect="1"/>
          </p:cNvPicPr>
          <p:nvPr/>
        </p:nvPicPr>
        <p:blipFill>
          <a:blip r:embed="rId1"/>
          <a:srcRect/>
          <a:stretch>
            <a:fillRect/>
          </a:stretch>
        </p:blipFill>
        <p:spPr>
          <a:xfrm>
            <a:off x="643890" y="1759585"/>
            <a:ext cx="1970405" cy="1378585"/>
          </a:xfrm>
          <a:prstGeom prst="rect">
            <a:avLst/>
          </a:prstGeom>
        </p:spPr>
      </p:pic>
      <p:pic>
        <p:nvPicPr>
          <p:cNvPr id="220" name="图片 219" descr="未标题-1"/>
          <p:cNvPicPr>
            <a:picLocks noChangeAspect="1"/>
          </p:cNvPicPr>
          <p:nvPr/>
        </p:nvPicPr>
        <p:blipFill>
          <a:blip r:embed="rId2"/>
          <a:srcRect/>
          <a:stretch>
            <a:fillRect/>
          </a:stretch>
        </p:blipFill>
        <p:spPr>
          <a:xfrm>
            <a:off x="2854325" y="1764983"/>
            <a:ext cx="1931670" cy="1367790"/>
          </a:xfrm>
          <a:prstGeom prst="rect">
            <a:avLst/>
          </a:prstGeom>
        </p:spPr>
      </p:pic>
      <p:pic>
        <p:nvPicPr>
          <p:cNvPr id="221" name="图片 220"/>
          <p:cNvPicPr>
            <a:picLocks noChangeAspect="1"/>
          </p:cNvPicPr>
          <p:nvPr/>
        </p:nvPicPr>
        <p:blipFill>
          <a:blip r:embed="rId3"/>
          <a:stretch>
            <a:fillRect/>
          </a:stretch>
        </p:blipFill>
        <p:spPr>
          <a:xfrm>
            <a:off x="7209155" y="1764983"/>
            <a:ext cx="1931670" cy="1367790"/>
          </a:xfrm>
          <a:prstGeom prst="rect">
            <a:avLst/>
          </a:prstGeom>
        </p:spPr>
      </p:pic>
      <p:pic>
        <p:nvPicPr>
          <p:cNvPr id="222" name="图片 221"/>
          <p:cNvPicPr/>
          <p:nvPr/>
        </p:nvPicPr>
        <p:blipFill>
          <a:blip r:embed="rId4"/>
          <a:srcRect/>
          <a:stretch>
            <a:fillRect/>
          </a:stretch>
        </p:blipFill>
        <p:spPr>
          <a:xfrm>
            <a:off x="9380855" y="1756410"/>
            <a:ext cx="2096135" cy="1384935"/>
          </a:xfrm>
          <a:prstGeom prst="rect">
            <a:avLst/>
          </a:prstGeom>
          <a:noFill/>
          <a:ln w="9525">
            <a:noFill/>
          </a:ln>
        </p:spPr>
      </p:pic>
      <p:pic>
        <p:nvPicPr>
          <p:cNvPr id="223" name="图片 222" descr="微信截图_20220518114739"/>
          <p:cNvPicPr>
            <a:picLocks noChangeAspect="1"/>
          </p:cNvPicPr>
          <p:nvPr/>
        </p:nvPicPr>
        <p:blipFill>
          <a:blip r:embed="rId5"/>
          <a:srcRect/>
          <a:stretch>
            <a:fillRect/>
          </a:stretch>
        </p:blipFill>
        <p:spPr>
          <a:xfrm>
            <a:off x="5010785" y="1759585"/>
            <a:ext cx="1943100" cy="1387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 name="矩形 160"/>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2" name="文本框 161"/>
          <p:cNvSpPr txBox="1"/>
          <p:nvPr/>
        </p:nvSpPr>
        <p:spPr>
          <a:xfrm>
            <a:off x="643890"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板卡部件</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163" name="文本框 162"/>
          <p:cNvSpPr txBox="1"/>
          <p:nvPr/>
        </p:nvSpPr>
        <p:spPr>
          <a:xfrm>
            <a:off x="643890" y="918845"/>
            <a:ext cx="2702560" cy="337185"/>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M</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otherboard</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164" name="组合 163"/>
          <p:cNvGrpSpPr/>
          <p:nvPr/>
        </p:nvGrpSpPr>
        <p:grpSpPr>
          <a:xfrm rot="0">
            <a:off x="767715" y="1268730"/>
            <a:ext cx="664210" cy="142240"/>
            <a:chOff x="1209" y="1998"/>
            <a:chExt cx="1046" cy="224"/>
          </a:xfrm>
        </p:grpSpPr>
        <p:sp>
          <p:nvSpPr>
            <p:cNvPr id="165" name="菱形 164"/>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66" name="菱形 165"/>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67" name="菱形 166"/>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68" name="菱形 167"/>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169" name="文本框 168"/>
          <p:cNvSpPr txBox="1"/>
          <p:nvPr/>
        </p:nvSpPr>
        <p:spPr>
          <a:xfrm>
            <a:off x="767715" y="1550035"/>
            <a:ext cx="10952480" cy="1076325"/>
          </a:xfrm>
          <a:prstGeom prst="rect">
            <a:avLst/>
          </a:prstGeom>
          <a:noFill/>
        </p:spPr>
        <p:txBody>
          <a:bodyPr wrap="square" rtlCol="0">
            <a:spAutoFit/>
          </a:bodyPr>
          <a:p>
            <a:pPr fontAlgn="auto">
              <a:lnSpc>
                <a:spcPct val="200000"/>
              </a:lnSpc>
            </a:pPr>
            <a:r>
              <a:rPr lang="zh-CN" altLang="en-US" sz="1600">
                <a:solidFill>
                  <a:srgbClr val="8694A4"/>
                </a:solidFill>
              </a:rPr>
              <a:t>板卡部件产品主要包括：</a:t>
            </a:r>
            <a:r>
              <a:rPr lang="en-US" altLang="zh-CN" sz="1600">
                <a:solidFill>
                  <a:srgbClr val="8694A4"/>
                </a:solidFill>
              </a:rPr>
              <a:t>IOT</a:t>
            </a:r>
            <a:r>
              <a:rPr lang="zh-CN" altLang="en-US" sz="1600">
                <a:solidFill>
                  <a:srgbClr val="8694A4"/>
                </a:solidFill>
              </a:rPr>
              <a:t>物联类、</a:t>
            </a:r>
            <a:r>
              <a:rPr lang="en-US" altLang="zh-CN" sz="1600">
                <a:solidFill>
                  <a:srgbClr val="8694A4"/>
                </a:solidFill>
              </a:rPr>
              <a:t>NFC</a:t>
            </a:r>
            <a:r>
              <a:rPr lang="zh-CN" altLang="en-US" sz="1600">
                <a:solidFill>
                  <a:srgbClr val="8694A4"/>
                </a:solidFill>
              </a:rPr>
              <a:t>刷卡类、安卓主板类、测温类、人工智能类、继电器类</a:t>
            </a:r>
            <a:endParaRPr lang="zh-CN" altLang="en-US" sz="1600">
              <a:solidFill>
                <a:srgbClr val="8694A4"/>
              </a:solidFill>
            </a:endParaRPr>
          </a:p>
          <a:p>
            <a:pPr fontAlgn="auto">
              <a:lnSpc>
                <a:spcPct val="200000"/>
              </a:lnSpc>
            </a:pPr>
            <a:r>
              <a:rPr lang="zh-CN" altLang="en-US" sz="1600">
                <a:solidFill>
                  <a:srgbClr val="8694A4"/>
                </a:solidFill>
              </a:rPr>
              <a:t>适用于：各个机型，可支持定制主板</a:t>
            </a:r>
            <a:endParaRPr lang="zh-CN" altLang="en-US" sz="1600">
              <a:solidFill>
                <a:srgbClr val="8694A4"/>
              </a:solidFill>
            </a:endParaRPr>
          </a:p>
        </p:txBody>
      </p:sp>
      <p:pic>
        <p:nvPicPr>
          <p:cNvPr id="170" name="图片 169" descr="467be32759f8aa494c1a1acfdcda68d7ed02a27a24ed2-3cKUFp_fw1200"/>
          <p:cNvPicPr>
            <a:picLocks noChangeAspect="1"/>
          </p:cNvPicPr>
          <p:nvPr/>
        </p:nvPicPr>
        <p:blipFill>
          <a:blip r:embed="rId1"/>
          <a:srcRect/>
          <a:stretch>
            <a:fillRect/>
          </a:stretch>
        </p:blipFill>
        <p:spPr>
          <a:xfrm rot="5400000">
            <a:off x="4081145" y="-1265555"/>
            <a:ext cx="4042410" cy="122040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 name="文本框 147"/>
          <p:cNvSpPr txBox="1"/>
          <p:nvPr/>
        </p:nvSpPr>
        <p:spPr>
          <a:xfrm>
            <a:off x="643890" y="397510"/>
            <a:ext cx="3797935" cy="645160"/>
          </a:xfrm>
          <a:prstGeom prst="rect">
            <a:avLst/>
          </a:prstGeom>
          <a:noFill/>
        </p:spPr>
        <p:txBody>
          <a:bodyPr wrap="square" rtlCol="0">
            <a:spAutoFit/>
          </a:bodyPr>
          <a:p>
            <a:pPr algn="l"/>
            <a:r>
              <a:rPr lang="en-US" alt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IOT</a:t>
            </a:r>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物联类</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149" name="文本框 148"/>
          <p:cNvSpPr txBox="1"/>
          <p:nvPr/>
        </p:nvSpPr>
        <p:spPr>
          <a:xfrm>
            <a:off x="643890"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IoT class</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150" name="组合 149"/>
          <p:cNvGrpSpPr/>
          <p:nvPr/>
        </p:nvGrpSpPr>
        <p:grpSpPr>
          <a:xfrm rot="0">
            <a:off x="767715" y="1268730"/>
            <a:ext cx="664210" cy="142240"/>
            <a:chOff x="1209" y="1998"/>
            <a:chExt cx="1046" cy="224"/>
          </a:xfrm>
        </p:grpSpPr>
        <p:sp>
          <p:nvSpPr>
            <p:cNvPr id="151" name="菱形 150"/>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52" name="菱形 151"/>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53" name="菱形 152"/>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54" name="菱形 153"/>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155" name="文本框 154"/>
          <p:cNvSpPr txBox="1"/>
          <p:nvPr/>
        </p:nvSpPr>
        <p:spPr>
          <a:xfrm>
            <a:off x="758190" y="2755900"/>
            <a:ext cx="3047365"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PS-IoT-4G-Phone-P1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56" name="图片 155"/>
          <p:cNvPicPr>
            <a:picLocks noChangeAspect="1"/>
          </p:cNvPicPr>
          <p:nvPr/>
        </p:nvPicPr>
        <p:blipFill>
          <a:blip r:embed="rId1"/>
          <a:srcRect/>
          <a:stretch>
            <a:fillRect/>
          </a:stretch>
        </p:blipFill>
        <p:spPr>
          <a:xfrm>
            <a:off x="568960" y="1597660"/>
            <a:ext cx="1377315" cy="1019810"/>
          </a:xfrm>
          <a:prstGeom prst="rect">
            <a:avLst/>
          </a:prstGeom>
        </p:spPr>
      </p:pic>
      <p:sp>
        <p:nvSpPr>
          <p:cNvPr id="157" name="文本框 156"/>
          <p:cNvSpPr txBox="1"/>
          <p:nvPr/>
        </p:nvSpPr>
        <p:spPr>
          <a:xfrm>
            <a:off x="767080" y="3278505"/>
            <a:ext cx="4368800" cy="239966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本款扩展基板是基于 N720 PCIE 的 4G 主板扩展功能模块。</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特性：</a:t>
            </a:r>
            <a:endParaRPr sz="12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ARM Cortex-A7 处理器， 1.2 GHz 主频， 256kB L2 缓存， 28nm 工艺 支持多种网络</a:t>
            </a:r>
            <a:endPar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制式:</a:t>
            </a:r>
            <a:r>
              <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 </a:t>
            </a:r>
            <a:endPar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GSM/GPRS/EDGE&amp;&amp;CDMA2000®1x/1xAdvanced/1xEV-DOrA &amp;&amp;WCDMA R99 to DC-HSPA+&amp;&amp;TD-SCDMA&amp;&amp;LTE Cat4 </a:t>
            </a:r>
            <a:endPar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支持:</a:t>
            </a:r>
            <a:endParaRPr sz="12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USB2.0/UIM/ADC/UART</a:t>
            </a:r>
            <a:endPar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58" name="图片 157"/>
          <p:cNvPicPr>
            <a:picLocks noChangeAspect="1"/>
          </p:cNvPicPr>
          <p:nvPr/>
        </p:nvPicPr>
        <p:blipFill>
          <a:blip r:embed="rId2"/>
          <a:srcRect/>
          <a:stretch>
            <a:fillRect/>
          </a:stretch>
        </p:blipFill>
        <p:spPr>
          <a:xfrm>
            <a:off x="5382895" y="1670685"/>
            <a:ext cx="1695450" cy="961390"/>
          </a:xfrm>
          <a:prstGeom prst="rect">
            <a:avLst/>
          </a:prstGeom>
        </p:spPr>
      </p:pic>
      <p:sp>
        <p:nvSpPr>
          <p:cNvPr id="159" name="文本框 158"/>
          <p:cNvSpPr txBox="1"/>
          <p:nvPr/>
        </p:nvSpPr>
        <p:spPr>
          <a:xfrm>
            <a:off x="5484495" y="2755900"/>
            <a:ext cx="207645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PS-IoT-EINK-P1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60" name="文本框 159"/>
          <p:cNvSpPr txBox="1"/>
          <p:nvPr/>
        </p:nvSpPr>
        <p:spPr>
          <a:xfrm>
            <a:off x="5494020" y="3278505"/>
            <a:ext cx="5587365" cy="216852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本系统主要集成奉加微 PHY6212 蓝牙芯片、大连佳显 2.9 寸 GDEH029Z13 墨水屏、英集芯 IP5358-BZ 电池管理芯片、ST 单片机 STM8S003F3P6、NXP 刷卡芯片 RC522。</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·支持基站端给桌签端下发图片，桌签端收到图片后显示到 墨水屏上；</a:t>
            </a:r>
            <a:endPar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·支持桌签端按键投票，将投票信息发给基站端，基站端进行投 票统计；</a:t>
            </a:r>
            <a:endPar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·支持桌签端 NFC 刷卡考勤，将考勤信息发给基站端，基站端进行 考勤统计。</a:t>
            </a:r>
            <a:endPar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本产品易于集成，可扩展性高，非常适用于会议室、图书馆、 教室的座位预约、投票、刷卡考勤场景</a:t>
            </a:r>
            <a:endParaRPr sz="1200">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 name="文本框 119"/>
          <p:cNvSpPr txBox="1"/>
          <p:nvPr/>
        </p:nvSpPr>
        <p:spPr>
          <a:xfrm>
            <a:off x="643890" y="397510"/>
            <a:ext cx="3797935" cy="645160"/>
          </a:xfrm>
          <a:prstGeom prst="rect">
            <a:avLst/>
          </a:prstGeom>
          <a:noFill/>
        </p:spPr>
        <p:txBody>
          <a:bodyPr wrap="square" rtlCol="0">
            <a:spAutoFit/>
          </a:bodyPr>
          <a:p>
            <a:pPr algn="l"/>
            <a:r>
              <a:rPr lang="en-US" alt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NFC</a:t>
            </a:r>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刷卡类</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121" name="文本框 120"/>
          <p:cNvSpPr txBox="1"/>
          <p:nvPr/>
        </p:nvSpPr>
        <p:spPr>
          <a:xfrm>
            <a:off x="643890"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NFC swipe card class </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122" name="组合 121"/>
          <p:cNvGrpSpPr/>
          <p:nvPr/>
        </p:nvGrpSpPr>
        <p:grpSpPr>
          <a:xfrm rot="0">
            <a:off x="767715" y="1268730"/>
            <a:ext cx="664210" cy="142240"/>
            <a:chOff x="1209" y="1998"/>
            <a:chExt cx="1046" cy="224"/>
          </a:xfrm>
        </p:grpSpPr>
        <p:sp>
          <p:nvSpPr>
            <p:cNvPr id="123" name="菱形 122"/>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24" name="菱形 123"/>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25" name="菱形 124"/>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26" name="菱形 125"/>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27" name="组合 126"/>
          <p:cNvGrpSpPr/>
          <p:nvPr/>
        </p:nvGrpSpPr>
        <p:grpSpPr>
          <a:xfrm>
            <a:off x="748665" y="1971040"/>
            <a:ext cx="3047365" cy="4399280"/>
            <a:chOff x="1194" y="3104"/>
            <a:chExt cx="4799" cy="6928"/>
          </a:xfrm>
        </p:grpSpPr>
        <p:sp>
          <p:nvSpPr>
            <p:cNvPr id="128" name="文本框 127"/>
            <p:cNvSpPr txBox="1"/>
            <p:nvPr/>
          </p:nvSpPr>
          <p:spPr>
            <a:xfrm>
              <a:off x="1194" y="4340"/>
              <a:ext cx="4799"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PS-IoT-NFCB-P1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29" name="文本框 128"/>
            <p:cNvSpPr txBox="1"/>
            <p:nvPr/>
          </p:nvSpPr>
          <p:spPr>
            <a:xfrm>
              <a:off x="1208" y="5163"/>
              <a:ext cx="2920" cy="4869"/>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本系统采用 NXP 非接触式 IC 卡读写芯片 RC522 和 ST 微控制芯片 STM8S003F3P6TR 结合的方式，将读卡数据通过串口输出。应用于 13.56MHz 非接触式通信，支持 ISO/IEC 14443 TypeA 和 MIFARE 通信协议，双向数据 传输速率高达 828kbit/s，</a:t>
              </a:r>
              <a:r>
                <a:rPr sz="1200" b="1">
                  <a:solidFill>
                    <a:srgbClr val="8694A4"/>
                  </a:solidFill>
                  <a:latin typeface="苹方 常规" panose="020B0300000000000000" charset="-122"/>
                  <a:ea typeface="苹方 常规" panose="020B0300000000000000" charset="-122"/>
                  <a:cs typeface="胡晓波男神体" panose="02010600030101010101" charset="-122"/>
                  <a:sym typeface="+mn-ea"/>
                </a:rPr>
                <a:t>刷卡距离≤5cm</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。本产品易于集成，可扩展性高。</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30" name="图片 129" descr="图层 9"/>
            <p:cNvPicPr>
              <a:picLocks noChangeAspect="1"/>
            </p:cNvPicPr>
            <p:nvPr/>
          </p:nvPicPr>
          <p:blipFill>
            <a:blip r:embed="rId1"/>
            <a:stretch>
              <a:fillRect/>
            </a:stretch>
          </p:blipFill>
          <p:spPr>
            <a:xfrm>
              <a:off x="1194" y="3104"/>
              <a:ext cx="2165" cy="676"/>
            </a:xfrm>
            <a:prstGeom prst="rect">
              <a:avLst/>
            </a:prstGeom>
          </p:spPr>
        </p:pic>
      </p:grpSp>
      <p:grpSp>
        <p:nvGrpSpPr>
          <p:cNvPr id="131" name="组合 130"/>
          <p:cNvGrpSpPr/>
          <p:nvPr/>
        </p:nvGrpSpPr>
        <p:grpSpPr>
          <a:xfrm>
            <a:off x="3017520" y="1816735"/>
            <a:ext cx="2076450" cy="3737610"/>
            <a:chOff x="4992" y="2861"/>
            <a:chExt cx="3270" cy="5886"/>
          </a:xfrm>
        </p:grpSpPr>
        <p:sp>
          <p:nvSpPr>
            <p:cNvPr id="132" name="文本框 131"/>
            <p:cNvSpPr txBox="1"/>
            <p:nvPr/>
          </p:nvSpPr>
          <p:spPr>
            <a:xfrm>
              <a:off x="4992" y="4340"/>
              <a:ext cx="3270"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PS-IoT-NFCB-P2</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33" name="文本框 132"/>
            <p:cNvSpPr txBox="1"/>
            <p:nvPr/>
          </p:nvSpPr>
          <p:spPr>
            <a:xfrm>
              <a:off x="4992" y="4968"/>
              <a:ext cx="2920" cy="3779"/>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本系统采用 LDM523-Mini 模块、计量现场作业终端安全芯片 R-ESAM 和 ST 意 法半导体单片机 STM32 结合的方式，将读取到的刷卡数据，经过加密后， 通过串口输出。本产品易于集成，可扩展性高，</a:t>
              </a:r>
              <a:r>
                <a:rPr sz="1200" b="1">
                  <a:solidFill>
                    <a:srgbClr val="8694A4"/>
                  </a:solidFill>
                  <a:latin typeface="苹方 常规" panose="020B0300000000000000" charset="-122"/>
                  <a:ea typeface="苹方 常规" panose="020B0300000000000000" charset="-122"/>
                  <a:cs typeface="胡晓波男神体" panose="02010600030101010101" charset="-122"/>
                  <a:sym typeface="+mn-ea"/>
                </a:rPr>
                <a:t>非常适合人员考勤场景</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34" name="图片 133" descr="图层 10"/>
            <p:cNvPicPr>
              <a:picLocks noChangeAspect="1"/>
            </p:cNvPicPr>
            <p:nvPr/>
          </p:nvPicPr>
          <p:blipFill>
            <a:blip r:embed="rId2"/>
            <a:stretch>
              <a:fillRect/>
            </a:stretch>
          </p:blipFill>
          <p:spPr>
            <a:xfrm>
              <a:off x="4992" y="2861"/>
              <a:ext cx="1178" cy="1162"/>
            </a:xfrm>
            <a:prstGeom prst="rect">
              <a:avLst/>
            </a:prstGeom>
          </p:spPr>
        </p:pic>
      </p:grpSp>
      <p:grpSp>
        <p:nvGrpSpPr>
          <p:cNvPr id="135" name="组合 134"/>
          <p:cNvGrpSpPr/>
          <p:nvPr/>
        </p:nvGrpSpPr>
        <p:grpSpPr>
          <a:xfrm>
            <a:off x="5284470" y="1805305"/>
            <a:ext cx="2076450" cy="3749040"/>
            <a:chOff x="8487" y="2843"/>
            <a:chExt cx="3270" cy="5904"/>
          </a:xfrm>
        </p:grpSpPr>
        <p:sp>
          <p:nvSpPr>
            <p:cNvPr id="136" name="文本框 135"/>
            <p:cNvSpPr txBox="1"/>
            <p:nvPr/>
          </p:nvSpPr>
          <p:spPr>
            <a:xfrm>
              <a:off x="8487" y="4340"/>
              <a:ext cx="3270"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PS-IoT-RCRB-P1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37" name="文本框 136"/>
            <p:cNvSpPr txBox="1"/>
            <p:nvPr/>
          </p:nvSpPr>
          <p:spPr>
            <a:xfrm>
              <a:off x="8487" y="4968"/>
              <a:ext cx="2920" cy="3779"/>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125K+13.56M(NFC 刷卡）2.4G(2.4G 刷卡)三频读卡 模式，同一张卡既可以当远距离使用又可以当近距离使用，当远距离卡片 的电池没电时可以立即更换电池继续使用或者在近距离读卡器上刷卡完成 考勤打卡，卡片寿命至少 3 年以上。 </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38" name="图片 137" descr="图层 13"/>
            <p:cNvPicPr>
              <a:picLocks noChangeAspect="1"/>
            </p:cNvPicPr>
            <p:nvPr/>
          </p:nvPicPr>
          <p:blipFill>
            <a:blip r:embed="rId3"/>
            <a:stretch>
              <a:fillRect/>
            </a:stretch>
          </p:blipFill>
          <p:spPr>
            <a:xfrm>
              <a:off x="8487" y="2843"/>
              <a:ext cx="1661" cy="1199"/>
            </a:xfrm>
            <a:prstGeom prst="rect">
              <a:avLst/>
            </a:prstGeom>
          </p:spPr>
        </p:pic>
      </p:grpSp>
      <p:grpSp>
        <p:nvGrpSpPr>
          <p:cNvPr id="139" name="组合 138"/>
          <p:cNvGrpSpPr/>
          <p:nvPr/>
        </p:nvGrpSpPr>
        <p:grpSpPr>
          <a:xfrm>
            <a:off x="7446645" y="1882775"/>
            <a:ext cx="2076450" cy="2978785"/>
            <a:chOff x="11907" y="2965"/>
            <a:chExt cx="3270" cy="4691"/>
          </a:xfrm>
        </p:grpSpPr>
        <p:sp>
          <p:nvSpPr>
            <p:cNvPr id="140" name="文本框 139"/>
            <p:cNvSpPr txBox="1"/>
            <p:nvPr/>
          </p:nvSpPr>
          <p:spPr>
            <a:xfrm>
              <a:off x="11907" y="4340"/>
              <a:ext cx="3270"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PS-IoT-RCRB-P2</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41" name="文本框 140"/>
            <p:cNvSpPr txBox="1"/>
            <p:nvPr/>
          </p:nvSpPr>
          <p:spPr>
            <a:xfrm>
              <a:off x="11907" y="4968"/>
              <a:ext cx="2920" cy="2688"/>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本系统主要集成 ST 单片机、NXP 读卡芯片、AMS 电源芯片。实时将读 到的卡号，通过串口上报。本产品易于集成，可扩展性高，非常适用于考 勤打卡场景。</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42" name="图片 141" descr="图层 12"/>
            <p:cNvPicPr>
              <a:picLocks noChangeAspect="1"/>
            </p:cNvPicPr>
            <p:nvPr/>
          </p:nvPicPr>
          <p:blipFill>
            <a:blip r:embed="rId4"/>
            <a:stretch>
              <a:fillRect/>
            </a:stretch>
          </p:blipFill>
          <p:spPr>
            <a:xfrm>
              <a:off x="11907" y="2965"/>
              <a:ext cx="2370" cy="954"/>
            </a:xfrm>
            <a:prstGeom prst="rect">
              <a:avLst/>
            </a:prstGeom>
          </p:spPr>
        </p:pic>
      </p:grpSp>
      <p:grpSp>
        <p:nvGrpSpPr>
          <p:cNvPr id="143" name="组合 142"/>
          <p:cNvGrpSpPr/>
          <p:nvPr/>
        </p:nvGrpSpPr>
        <p:grpSpPr>
          <a:xfrm>
            <a:off x="9646920" y="1924685"/>
            <a:ext cx="2076450" cy="4321810"/>
            <a:chOff x="15207" y="3031"/>
            <a:chExt cx="3270" cy="6806"/>
          </a:xfrm>
        </p:grpSpPr>
        <p:sp>
          <p:nvSpPr>
            <p:cNvPr id="144" name="文本框 143"/>
            <p:cNvSpPr txBox="1"/>
            <p:nvPr/>
          </p:nvSpPr>
          <p:spPr>
            <a:xfrm>
              <a:off x="15207" y="4340"/>
              <a:ext cx="3270"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RFID_M NFC</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45" name="文本框 144"/>
            <p:cNvSpPr txBox="1"/>
            <p:nvPr/>
          </p:nvSpPr>
          <p:spPr>
            <a:xfrm>
              <a:off x="15207" y="4968"/>
              <a:ext cx="2920" cy="4869"/>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本系统采用 NXP 非接触式 IC 卡读写芯片 CV520 和 ST 微控制芯STM8S003F3P6</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结合的方式，将读卡数据通过串口输出。应用于 13.56MHz 非接触式通信，支持 ISO/IEC 14443 TypeA 和 MIFARE 通信协议，双向数据 传输速率高达 828kbit/s，刷卡距离≤5cm。本产品易于集成，可扩展性高。</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46" name="图片 145" descr="图层 15"/>
            <p:cNvPicPr>
              <a:picLocks noChangeAspect="1"/>
            </p:cNvPicPr>
            <p:nvPr/>
          </p:nvPicPr>
          <p:blipFill>
            <a:blip r:embed="rId5"/>
            <a:stretch>
              <a:fillRect/>
            </a:stretch>
          </p:blipFill>
          <p:spPr>
            <a:xfrm>
              <a:off x="15322" y="3031"/>
              <a:ext cx="2805" cy="82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组 2"/>
          <p:cNvPicPr>
            <a:picLocks noChangeAspect="1"/>
          </p:cNvPicPr>
          <p:nvPr/>
        </p:nvPicPr>
        <p:blipFill>
          <a:blip r:embed="rId1"/>
          <a:srcRect/>
          <a:stretch>
            <a:fillRect/>
          </a:stretch>
        </p:blipFill>
        <p:spPr>
          <a:xfrm>
            <a:off x="6546850" y="0"/>
            <a:ext cx="5645150" cy="6858000"/>
          </a:xfrm>
          <a:prstGeom prst="rect">
            <a:avLst/>
          </a:prstGeom>
        </p:spPr>
      </p:pic>
      <p:sp>
        <p:nvSpPr>
          <p:cNvPr id="9" name="TextBox 8"/>
          <p:cNvSpPr txBox="1"/>
          <p:nvPr/>
        </p:nvSpPr>
        <p:spPr>
          <a:xfrm>
            <a:off x="635635" y="2012950"/>
            <a:ext cx="4827270" cy="4292600"/>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fontAlgn="auto">
              <a:lnSpc>
                <a:spcPct val="150000"/>
              </a:lnSpc>
            </a:pPr>
            <a:r>
              <a:rPr sz="1400" dirty="0">
                <a:solidFill>
                  <a:schemeClr val="tx1">
                    <a:lumMod val="95000"/>
                    <a:lumOff val="5000"/>
                  </a:schemeClr>
                </a:solidFill>
                <a:latin typeface="苹方 常规" panose="020B0300000000000000" charset="-122"/>
                <a:ea typeface="苹方 常规" panose="020B0300000000000000" charset="-122"/>
                <a:cs typeface="苹方 常规" panose="020B0300000000000000" charset="-122"/>
                <a:sym typeface="+mn-lt"/>
              </a:rPr>
              <a:t>公司于2008年9月在北京成立，是一家专注于为客户提供基于AI的智能交互平整体解决方案与服务运营商，包括数字媒体播控、数字展示、互动触控、智能控制及内容运营等。</a:t>
            </a:r>
            <a:endParaRPr sz="1400" dirty="0">
              <a:solidFill>
                <a:schemeClr val="tx1">
                  <a:lumMod val="95000"/>
                  <a:lumOff val="5000"/>
                </a:schemeClr>
              </a:solidFill>
              <a:latin typeface="苹方 常规" panose="020B0300000000000000" charset="-122"/>
              <a:ea typeface="苹方 常规" panose="020B0300000000000000" charset="-122"/>
              <a:cs typeface="苹方 常规" panose="020B0300000000000000" charset="-122"/>
              <a:sym typeface="+mn-lt"/>
            </a:endParaRPr>
          </a:p>
          <a:p>
            <a:pPr fontAlgn="auto">
              <a:lnSpc>
                <a:spcPct val="150000"/>
              </a:lnSpc>
            </a:pPr>
            <a:endParaRPr sz="1400" dirty="0">
              <a:solidFill>
                <a:schemeClr val="tx1">
                  <a:lumMod val="95000"/>
                  <a:lumOff val="5000"/>
                </a:schemeClr>
              </a:solidFill>
              <a:latin typeface="苹方 常规" panose="020B0300000000000000" charset="-122"/>
              <a:ea typeface="苹方 常规" panose="020B0300000000000000" charset="-122"/>
              <a:cs typeface="苹方 常规" panose="020B0300000000000000" charset="-122"/>
              <a:sym typeface="+mn-lt"/>
            </a:endParaRPr>
          </a:p>
          <a:p>
            <a:pPr fontAlgn="auto">
              <a:lnSpc>
                <a:spcPct val="150000"/>
              </a:lnSpc>
            </a:pPr>
            <a:r>
              <a:rPr sz="1400" dirty="0">
                <a:solidFill>
                  <a:schemeClr val="tx1">
                    <a:lumMod val="95000"/>
                    <a:lumOff val="5000"/>
                  </a:schemeClr>
                </a:solidFill>
                <a:latin typeface="苹方 常规" panose="020B0300000000000000" charset="-122"/>
                <a:ea typeface="苹方 常规" panose="020B0300000000000000" charset="-122"/>
                <a:cs typeface="苹方 常规" panose="020B0300000000000000" charset="-122"/>
                <a:sym typeface="+mn-lt"/>
              </a:rPr>
              <a:t>公司具有一支业界领先的产品与开发团队，基于多年的研究与积累，拥有多项在数字媒体和智能控制领域拥有自主知识产权的核心产品。</a:t>
            </a:r>
            <a:endParaRPr sz="1400" dirty="0">
              <a:solidFill>
                <a:schemeClr val="tx1">
                  <a:lumMod val="95000"/>
                  <a:lumOff val="5000"/>
                </a:schemeClr>
              </a:solidFill>
              <a:latin typeface="苹方 常规" panose="020B0300000000000000" charset="-122"/>
              <a:ea typeface="苹方 常规" panose="020B0300000000000000" charset="-122"/>
              <a:cs typeface="苹方 常规" panose="020B0300000000000000" charset="-122"/>
              <a:sym typeface="+mn-lt"/>
            </a:endParaRPr>
          </a:p>
          <a:p>
            <a:pPr fontAlgn="auto">
              <a:lnSpc>
                <a:spcPct val="150000"/>
              </a:lnSpc>
            </a:pPr>
            <a:endParaRPr sz="1400" dirty="0">
              <a:solidFill>
                <a:schemeClr val="tx1">
                  <a:lumMod val="95000"/>
                  <a:lumOff val="5000"/>
                </a:schemeClr>
              </a:solidFill>
              <a:latin typeface="苹方 常规" panose="020B0300000000000000" charset="-122"/>
              <a:ea typeface="苹方 常规" panose="020B0300000000000000" charset="-122"/>
              <a:cs typeface="苹方 常规" panose="020B0300000000000000" charset="-122"/>
              <a:sym typeface="+mn-lt"/>
            </a:endParaRPr>
          </a:p>
          <a:p>
            <a:pPr fontAlgn="auto">
              <a:lnSpc>
                <a:spcPct val="150000"/>
              </a:lnSpc>
            </a:pPr>
            <a:r>
              <a:rPr sz="1400" dirty="0">
                <a:solidFill>
                  <a:schemeClr val="tx1">
                    <a:lumMod val="95000"/>
                    <a:lumOff val="5000"/>
                  </a:schemeClr>
                </a:solidFill>
                <a:latin typeface="苹方 常规" panose="020B0300000000000000" charset="-122"/>
                <a:ea typeface="苹方 常规" panose="020B0300000000000000" charset="-122"/>
                <a:cs typeface="苹方 常规" panose="020B0300000000000000" charset="-122"/>
                <a:sym typeface="+mn-lt"/>
              </a:rPr>
              <a:t>公司是国家高新技术企业，总部位于北京，北京和深圳设立有分公司。</a:t>
            </a:r>
            <a:endParaRPr sz="1400" dirty="0">
              <a:solidFill>
                <a:schemeClr val="tx1">
                  <a:lumMod val="95000"/>
                  <a:lumOff val="5000"/>
                </a:schemeClr>
              </a:solidFill>
              <a:latin typeface="苹方 常规" panose="020B0300000000000000" charset="-122"/>
              <a:ea typeface="苹方 常规" panose="020B0300000000000000" charset="-122"/>
              <a:cs typeface="苹方 常规" panose="020B0300000000000000" charset="-122"/>
              <a:sym typeface="+mn-lt"/>
            </a:endParaRPr>
          </a:p>
          <a:p>
            <a:pPr fontAlgn="auto">
              <a:lnSpc>
                <a:spcPct val="150000"/>
              </a:lnSpc>
            </a:pPr>
            <a:endParaRPr sz="1400" dirty="0">
              <a:solidFill>
                <a:schemeClr val="tx1">
                  <a:lumMod val="95000"/>
                  <a:lumOff val="5000"/>
                </a:schemeClr>
              </a:solidFill>
              <a:latin typeface="苹方 常规" panose="020B0300000000000000" charset="-122"/>
              <a:ea typeface="苹方 常规" panose="020B0300000000000000" charset="-122"/>
              <a:cs typeface="苹方 常规" panose="020B0300000000000000" charset="-122"/>
              <a:sym typeface="+mn-lt"/>
            </a:endParaRPr>
          </a:p>
          <a:p>
            <a:pPr fontAlgn="auto">
              <a:lnSpc>
                <a:spcPct val="150000"/>
              </a:lnSpc>
            </a:pPr>
            <a:r>
              <a:rPr sz="1400" dirty="0">
                <a:solidFill>
                  <a:schemeClr val="tx1">
                    <a:lumMod val="95000"/>
                    <a:lumOff val="5000"/>
                  </a:schemeClr>
                </a:solidFill>
                <a:latin typeface="苹方 常规" panose="020B0300000000000000" charset="-122"/>
                <a:ea typeface="苹方 常规" panose="020B0300000000000000" charset="-122"/>
                <a:cs typeface="苹方 常规" panose="020B0300000000000000" charset="-122"/>
                <a:sym typeface="+mn-lt"/>
              </a:rPr>
              <a:t>公司在瑞典设立有产品研发中心，并同北京理工大学共建了人工智能实验室。</a:t>
            </a:r>
            <a:endParaRPr sz="1400" dirty="0">
              <a:solidFill>
                <a:schemeClr val="tx1">
                  <a:lumMod val="95000"/>
                  <a:lumOff val="5000"/>
                </a:schemeClr>
              </a:solidFill>
              <a:latin typeface="苹方 常规" panose="020B0300000000000000" charset="-122"/>
              <a:ea typeface="苹方 常规" panose="020B0300000000000000" charset="-122"/>
              <a:cs typeface="苹方 常规" panose="020B0300000000000000" charset="-122"/>
              <a:sym typeface="+mn-lt"/>
            </a:endParaRPr>
          </a:p>
        </p:txBody>
      </p:sp>
      <p:sp>
        <p:nvSpPr>
          <p:cNvPr id="19" name="文本框 18"/>
          <p:cNvSpPr txBox="1"/>
          <p:nvPr/>
        </p:nvSpPr>
        <p:spPr>
          <a:xfrm>
            <a:off x="634365" y="397510"/>
            <a:ext cx="2702560" cy="645160"/>
          </a:xfrm>
          <a:prstGeom prst="rect">
            <a:avLst/>
          </a:prstGeom>
          <a:noFill/>
        </p:spPr>
        <p:txBody>
          <a:bodyPr wrap="square" rtlCol="0">
            <a:spAutoFit/>
          </a:bodyPr>
          <a:p>
            <a:pPr algn="l"/>
            <a:r>
              <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公司</a:t>
            </a:r>
            <a:r>
              <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背景</a:t>
            </a:r>
            <a:endPar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634365"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Company</a:t>
            </a:r>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background</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a:off x="767715" y="1268730"/>
            <a:ext cx="664210" cy="142240"/>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菱形 3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 name="矩形 74"/>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文本框 75"/>
          <p:cNvSpPr txBox="1"/>
          <p:nvPr/>
        </p:nvSpPr>
        <p:spPr>
          <a:xfrm>
            <a:off x="691515"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安卓主板类</a:t>
            </a:r>
            <a:r>
              <a:rPr lang="en-US" alt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(1)</a:t>
            </a:r>
            <a:endParaRPr lang="en-US" alt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77" name="文本框 76"/>
          <p:cNvSpPr txBox="1"/>
          <p:nvPr/>
        </p:nvSpPr>
        <p:spPr>
          <a:xfrm>
            <a:off x="767715" y="918845"/>
            <a:ext cx="39217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Android motherboard class </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78" name="组合 77"/>
          <p:cNvGrpSpPr/>
          <p:nvPr/>
        </p:nvGrpSpPr>
        <p:grpSpPr>
          <a:xfrm rot="0">
            <a:off x="767715" y="1268730"/>
            <a:ext cx="664210" cy="142240"/>
            <a:chOff x="1209" y="1998"/>
            <a:chExt cx="1046" cy="224"/>
          </a:xfrm>
        </p:grpSpPr>
        <p:sp>
          <p:nvSpPr>
            <p:cNvPr id="79" name="菱形 78"/>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6" name="菱形 85"/>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1" name="菱形 90"/>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2" name="菱形 91"/>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93" name="文本框 92"/>
          <p:cNvSpPr txBox="1"/>
          <p:nvPr/>
        </p:nvSpPr>
        <p:spPr>
          <a:xfrm>
            <a:off x="2542540" y="2820035"/>
            <a:ext cx="1780540" cy="398780"/>
          </a:xfrm>
          <a:prstGeom prst="rect">
            <a:avLst/>
          </a:prstGeom>
          <a:noFill/>
        </p:spPr>
        <p:txBody>
          <a:bodyPr wrap="square" rtlCol="0">
            <a:spAutoFit/>
          </a:bodyPr>
          <a:p>
            <a:pPr algn="l"/>
            <a:r>
              <a:rPr sz="20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PS-A800-P3</a:t>
            </a:r>
            <a:endParaRPr sz="20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94" name="文本框 93"/>
          <p:cNvSpPr txBox="1"/>
          <p:nvPr/>
        </p:nvSpPr>
        <p:spPr>
          <a:xfrm>
            <a:off x="2542540" y="3306445"/>
            <a:ext cx="2379345"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全志 H8 八核</a:t>
            </a: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 </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主频 2.0GHz</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95" name="文本框 94"/>
          <p:cNvSpPr txBox="1"/>
          <p:nvPr/>
        </p:nvSpPr>
        <p:spPr>
          <a:xfrm>
            <a:off x="2542540" y="3735705"/>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1G(可选)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96" name="文本框 95"/>
          <p:cNvSpPr txBox="1"/>
          <p:nvPr/>
        </p:nvSpPr>
        <p:spPr>
          <a:xfrm>
            <a:off x="2542540" y="4145915"/>
            <a:ext cx="1254760" cy="321945"/>
          </a:xfrm>
          <a:prstGeom prst="rect">
            <a:avLst/>
          </a:prstGeom>
          <a:noFill/>
        </p:spPr>
        <p:txBody>
          <a:bodyPr wrap="square" rtlCol="0">
            <a:spAutoFit/>
          </a:bodyPr>
          <a:p>
            <a:pPr algn="l" fontAlgn="auto">
              <a:lnSpc>
                <a:spcPct val="125000"/>
              </a:lnSpc>
            </a:pP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8G</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97" name="文本框 96"/>
          <p:cNvSpPr txBox="1"/>
          <p:nvPr/>
        </p:nvSpPr>
        <p:spPr>
          <a:xfrm>
            <a:off x="2542540" y="4589780"/>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Android 4.4.2</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98" name="文本框 97"/>
          <p:cNvSpPr txBox="1"/>
          <p:nvPr/>
        </p:nvSpPr>
        <p:spPr>
          <a:xfrm>
            <a:off x="2542540" y="5029835"/>
            <a:ext cx="1617345" cy="124523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电源输入、遥控接收</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工作指示灯、串口</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USB1/2、音频接口</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存储、以太网、HDMI</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耳机</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99" name="文本框 98"/>
          <p:cNvSpPr txBox="1"/>
          <p:nvPr/>
        </p:nvSpPr>
        <p:spPr>
          <a:xfrm>
            <a:off x="767715" y="3267710"/>
            <a:ext cx="1254760" cy="398780"/>
          </a:xfrm>
          <a:prstGeom prst="rect">
            <a:avLst/>
          </a:prstGeom>
          <a:noFill/>
        </p:spPr>
        <p:txBody>
          <a:bodyPr wrap="square" rtlCol="0">
            <a:spAutoFit/>
          </a:bodyPr>
          <a:p>
            <a:pPr algn="l" fontAlgn="auto">
              <a:lnSpc>
                <a:spcPct val="125000"/>
              </a:lnSpc>
            </a:pPr>
            <a:r>
              <a:rPr 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CPU</a:t>
            </a:r>
            <a:endParaRPr 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0" name="文本框 99"/>
          <p:cNvSpPr txBox="1"/>
          <p:nvPr/>
        </p:nvSpPr>
        <p:spPr>
          <a:xfrm>
            <a:off x="767715" y="3696970"/>
            <a:ext cx="1254760" cy="398780"/>
          </a:xfrm>
          <a:prstGeom prst="rect">
            <a:avLst/>
          </a:prstGeom>
          <a:noFill/>
        </p:spPr>
        <p:txBody>
          <a:bodyPr wrap="square" rtlCol="0">
            <a:spAutoFit/>
          </a:bodyPr>
          <a:p>
            <a:pPr algn="l" fontAlgn="auto">
              <a:lnSpc>
                <a:spcPct val="125000"/>
              </a:lnSpc>
            </a:pPr>
            <a:r>
              <a:rPr lang="zh-CN" alt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内存</a:t>
            </a:r>
            <a:endParaRPr lang="zh-CN" alt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1" name="文本框 100"/>
          <p:cNvSpPr txBox="1"/>
          <p:nvPr/>
        </p:nvSpPr>
        <p:spPr>
          <a:xfrm>
            <a:off x="767715" y="4107180"/>
            <a:ext cx="1254760" cy="398780"/>
          </a:xfrm>
          <a:prstGeom prst="rect">
            <a:avLst/>
          </a:prstGeom>
          <a:noFill/>
        </p:spPr>
        <p:txBody>
          <a:bodyPr wrap="square" rtlCol="0">
            <a:spAutoFit/>
          </a:bodyPr>
          <a:p>
            <a:pPr algn="l" fontAlgn="auto">
              <a:lnSpc>
                <a:spcPct val="125000"/>
              </a:lnSpc>
            </a:pPr>
            <a:r>
              <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储存器</a:t>
            </a:r>
            <a:endPar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2" name="文本框 101"/>
          <p:cNvSpPr txBox="1"/>
          <p:nvPr/>
        </p:nvSpPr>
        <p:spPr>
          <a:xfrm>
            <a:off x="767715" y="4551680"/>
            <a:ext cx="1254760" cy="398780"/>
          </a:xfrm>
          <a:prstGeom prst="rect">
            <a:avLst/>
          </a:prstGeom>
          <a:noFill/>
        </p:spPr>
        <p:txBody>
          <a:bodyPr wrap="square" rtlCol="0">
            <a:spAutoFit/>
          </a:bodyPr>
          <a:p>
            <a:pPr algn="l" fontAlgn="auto">
              <a:lnSpc>
                <a:spcPct val="125000"/>
              </a:lnSpc>
            </a:pPr>
            <a:r>
              <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安卓系统</a:t>
            </a:r>
            <a:endPar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3" name="文本框 102"/>
          <p:cNvSpPr txBox="1"/>
          <p:nvPr/>
        </p:nvSpPr>
        <p:spPr>
          <a:xfrm>
            <a:off x="767715" y="5029835"/>
            <a:ext cx="1254760" cy="398780"/>
          </a:xfrm>
          <a:prstGeom prst="rect">
            <a:avLst/>
          </a:prstGeom>
          <a:noFill/>
        </p:spPr>
        <p:txBody>
          <a:bodyPr wrap="square" rtlCol="0">
            <a:spAutoFit/>
          </a:bodyPr>
          <a:p>
            <a:pPr algn="l" fontAlgn="auto">
              <a:lnSpc>
                <a:spcPct val="125000"/>
              </a:lnSpc>
            </a:pPr>
            <a:r>
              <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预留接口</a:t>
            </a:r>
            <a:endPar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4" name="文本框 103"/>
          <p:cNvSpPr txBox="1"/>
          <p:nvPr/>
        </p:nvSpPr>
        <p:spPr>
          <a:xfrm>
            <a:off x="767715" y="2820035"/>
            <a:ext cx="1254760" cy="398780"/>
          </a:xfrm>
          <a:prstGeom prst="rect">
            <a:avLst/>
          </a:prstGeom>
          <a:noFill/>
        </p:spPr>
        <p:txBody>
          <a:bodyPr wrap="square" rtlCol="0">
            <a:spAutoFit/>
          </a:bodyPr>
          <a:p>
            <a:pPr algn="l" fontAlgn="auto">
              <a:lnSpc>
                <a:spcPct val="125000"/>
              </a:lnSpc>
            </a:pPr>
            <a:r>
              <a:rPr lang="zh-CN" alt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型号</a:t>
            </a:r>
            <a:endParaRPr lang="zh-CN" alt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5" name="文本框 104"/>
          <p:cNvSpPr txBox="1"/>
          <p:nvPr/>
        </p:nvSpPr>
        <p:spPr>
          <a:xfrm>
            <a:off x="5673090" y="3306445"/>
            <a:ext cx="2292985"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全志 H8 八核</a:t>
            </a: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 </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主频 2.0GHz</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6" name="文本框 105"/>
          <p:cNvSpPr txBox="1"/>
          <p:nvPr/>
        </p:nvSpPr>
        <p:spPr>
          <a:xfrm>
            <a:off x="5673090" y="3737610"/>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DDR3 2G(可选)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7" name="文本框 106"/>
          <p:cNvSpPr txBox="1"/>
          <p:nvPr/>
        </p:nvSpPr>
        <p:spPr>
          <a:xfrm>
            <a:off x="5673090" y="4168775"/>
            <a:ext cx="1254760" cy="321945"/>
          </a:xfrm>
          <a:prstGeom prst="rect">
            <a:avLst/>
          </a:prstGeom>
          <a:noFill/>
        </p:spPr>
        <p:txBody>
          <a:bodyPr wrap="square" rtlCol="0">
            <a:spAutoFit/>
          </a:bodyPr>
          <a:p>
            <a:pPr algn="l" fontAlgn="auto">
              <a:lnSpc>
                <a:spcPct val="125000"/>
              </a:lnSpc>
            </a:pP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8G</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8" name="文本框 107"/>
          <p:cNvSpPr txBox="1"/>
          <p:nvPr/>
        </p:nvSpPr>
        <p:spPr>
          <a:xfrm>
            <a:off x="5673090" y="4599940"/>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Android 4.4.2</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09" name="文本框 108"/>
          <p:cNvSpPr txBox="1"/>
          <p:nvPr/>
        </p:nvSpPr>
        <p:spPr>
          <a:xfrm>
            <a:off x="5673090" y="5031105"/>
            <a:ext cx="1758950" cy="147637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电源输入、遥控接收</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工作指示灯、串口1/2</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串口/SPI(复用)、耳机</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USB2/4/5/6、串口/I²S</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音频接口、存储、以太</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网、HDMI、电源</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10" name="文本框 109"/>
          <p:cNvSpPr txBox="1"/>
          <p:nvPr/>
        </p:nvSpPr>
        <p:spPr>
          <a:xfrm>
            <a:off x="5673090" y="2820035"/>
            <a:ext cx="1780540" cy="398780"/>
          </a:xfrm>
          <a:prstGeom prst="rect">
            <a:avLst/>
          </a:prstGeom>
          <a:noFill/>
        </p:spPr>
        <p:txBody>
          <a:bodyPr wrap="square" rtlCol="0">
            <a:spAutoFit/>
          </a:bodyPr>
          <a:p>
            <a:pPr algn="l"/>
            <a:r>
              <a:rPr sz="20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PS-A800-P</a:t>
            </a:r>
            <a:r>
              <a:rPr lang="en-US" sz="20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4</a:t>
            </a:r>
            <a:endParaRPr lang="en-US" sz="20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11" name="文本框 110"/>
          <p:cNvSpPr txBox="1"/>
          <p:nvPr/>
        </p:nvSpPr>
        <p:spPr>
          <a:xfrm>
            <a:off x="8803640" y="3306445"/>
            <a:ext cx="2149475"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全志 H8 八核</a:t>
            </a: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 主频 2.0GHz</a:t>
            </a:r>
            <a:endPar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12" name="文本框 111"/>
          <p:cNvSpPr txBox="1"/>
          <p:nvPr/>
        </p:nvSpPr>
        <p:spPr>
          <a:xfrm>
            <a:off x="8803640" y="3735705"/>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2G(可选)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13" name="文本框 112"/>
          <p:cNvSpPr txBox="1"/>
          <p:nvPr/>
        </p:nvSpPr>
        <p:spPr>
          <a:xfrm>
            <a:off x="8803640" y="4145915"/>
            <a:ext cx="1254760" cy="321945"/>
          </a:xfrm>
          <a:prstGeom prst="rect">
            <a:avLst/>
          </a:prstGeom>
          <a:noFill/>
        </p:spPr>
        <p:txBody>
          <a:bodyPr wrap="square" rtlCol="0">
            <a:spAutoFit/>
          </a:bodyPr>
          <a:p>
            <a:pPr algn="l" fontAlgn="auto">
              <a:lnSpc>
                <a:spcPct val="125000"/>
              </a:lnSpc>
            </a:pP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8G</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14" name="文本框 113"/>
          <p:cNvSpPr txBox="1"/>
          <p:nvPr/>
        </p:nvSpPr>
        <p:spPr>
          <a:xfrm>
            <a:off x="8803640" y="4589780"/>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Android 4.4.2</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15" name="文本框 114"/>
          <p:cNvSpPr txBox="1"/>
          <p:nvPr/>
        </p:nvSpPr>
        <p:spPr>
          <a:xfrm>
            <a:off x="8803640" y="5029835"/>
            <a:ext cx="1758950" cy="124523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电源输入、UART1/2/3</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USB1/2/3/4、串口/I²S</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I2C0/1/2、LvDs、背光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背光跳线帽、功放接口</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耳机、MIC</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116" name="文本框 115"/>
          <p:cNvSpPr txBox="1"/>
          <p:nvPr/>
        </p:nvSpPr>
        <p:spPr>
          <a:xfrm>
            <a:off x="8803640" y="2820035"/>
            <a:ext cx="1780540" cy="398780"/>
          </a:xfrm>
          <a:prstGeom prst="rect">
            <a:avLst/>
          </a:prstGeom>
          <a:noFill/>
        </p:spPr>
        <p:txBody>
          <a:bodyPr wrap="square" rtlCol="0">
            <a:spAutoFit/>
          </a:bodyPr>
          <a:p>
            <a:pPr algn="l"/>
            <a:r>
              <a:rPr sz="20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PS-A800-P</a:t>
            </a:r>
            <a:r>
              <a:rPr lang="en-US" sz="20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5</a:t>
            </a:r>
            <a:endParaRPr lang="en-US" sz="20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117" name="图片 116" descr="图层 1"/>
          <p:cNvPicPr>
            <a:picLocks noChangeAspect="1"/>
          </p:cNvPicPr>
          <p:nvPr/>
        </p:nvPicPr>
        <p:blipFill>
          <a:blip r:embed="rId1"/>
          <a:srcRect/>
          <a:stretch>
            <a:fillRect/>
          </a:stretch>
        </p:blipFill>
        <p:spPr>
          <a:xfrm>
            <a:off x="2350135" y="1634490"/>
            <a:ext cx="1556385" cy="946785"/>
          </a:xfrm>
          <a:prstGeom prst="rect">
            <a:avLst/>
          </a:prstGeom>
        </p:spPr>
      </p:pic>
      <p:pic>
        <p:nvPicPr>
          <p:cNvPr id="118" name="图片 117" descr="图层 2"/>
          <p:cNvPicPr>
            <a:picLocks noChangeAspect="1"/>
          </p:cNvPicPr>
          <p:nvPr/>
        </p:nvPicPr>
        <p:blipFill>
          <a:blip r:embed="rId2"/>
          <a:stretch>
            <a:fillRect/>
          </a:stretch>
        </p:blipFill>
        <p:spPr>
          <a:xfrm>
            <a:off x="5768340" y="1766570"/>
            <a:ext cx="1151255" cy="767715"/>
          </a:xfrm>
          <a:prstGeom prst="rect">
            <a:avLst/>
          </a:prstGeom>
        </p:spPr>
      </p:pic>
      <p:pic>
        <p:nvPicPr>
          <p:cNvPr id="119" name="图片 118" descr="图层 3"/>
          <p:cNvPicPr>
            <a:picLocks noChangeAspect="1"/>
          </p:cNvPicPr>
          <p:nvPr/>
        </p:nvPicPr>
        <p:blipFill>
          <a:blip r:embed="rId3"/>
          <a:stretch>
            <a:fillRect/>
          </a:stretch>
        </p:blipFill>
        <p:spPr>
          <a:xfrm>
            <a:off x="8829675" y="1766570"/>
            <a:ext cx="1210310" cy="7677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 name="矩形 42"/>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643890"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安卓主板类</a:t>
            </a:r>
            <a:r>
              <a:rPr lang="en-US" alt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(2)</a:t>
            </a:r>
            <a:endParaRPr lang="en-US" alt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45" name="文本框 44"/>
          <p:cNvSpPr txBox="1"/>
          <p:nvPr/>
        </p:nvSpPr>
        <p:spPr>
          <a:xfrm>
            <a:off x="643890" y="918845"/>
            <a:ext cx="39217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Android motherboard class </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6" name="组合 45"/>
          <p:cNvGrpSpPr/>
          <p:nvPr/>
        </p:nvGrpSpPr>
        <p:grpSpPr>
          <a:xfrm rot="0">
            <a:off x="767715" y="1268730"/>
            <a:ext cx="664210" cy="142240"/>
            <a:chOff x="1209" y="1998"/>
            <a:chExt cx="1046" cy="224"/>
          </a:xfrm>
        </p:grpSpPr>
        <p:sp>
          <p:nvSpPr>
            <p:cNvPr id="47" name="菱形 46"/>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8" name="菱形 47"/>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9" name="菱形 48"/>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0" name="菱形 49"/>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51" name="文本框 50"/>
          <p:cNvSpPr txBox="1"/>
          <p:nvPr/>
        </p:nvSpPr>
        <p:spPr>
          <a:xfrm>
            <a:off x="1751965" y="2905760"/>
            <a:ext cx="178054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PS-H560-P1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52" name="文本框 51"/>
          <p:cNvSpPr txBox="1"/>
          <p:nvPr/>
        </p:nvSpPr>
        <p:spPr>
          <a:xfrm>
            <a:off x="1751965" y="3306445"/>
            <a:ext cx="1254760" cy="55308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全志 H8 八核</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主频 2.0GHz</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53" name="文本框 52"/>
          <p:cNvSpPr txBox="1"/>
          <p:nvPr/>
        </p:nvSpPr>
        <p:spPr>
          <a:xfrm>
            <a:off x="1751965" y="3897630"/>
            <a:ext cx="1254760" cy="321945"/>
          </a:xfrm>
          <a:prstGeom prst="rect">
            <a:avLst/>
          </a:prstGeom>
          <a:noFill/>
        </p:spPr>
        <p:txBody>
          <a:bodyPr wrap="square" rtlCol="0">
            <a:spAutoFit/>
          </a:bodyPr>
          <a:p>
            <a:pPr algn="l" fontAlgn="auto">
              <a:lnSpc>
                <a:spcPct val="125000"/>
              </a:lnSpc>
            </a:pP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2</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G(可选)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54" name="文本框 53"/>
          <p:cNvSpPr txBox="1"/>
          <p:nvPr/>
        </p:nvSpPr>
        <p:spPr>
          <a:xfrm>
            <a:off x="1751965" y="4307840"/>
            <a:ext cx="1254760" cy="321945"/>
          </a:xfrm>
          <a:prstGeom prst="rect">
            <a:avLst/>
          </a:prstGeom>
          <a:noFill/>
        </p:spPr>
        <p:txBody>
          <a:bodyPr wrap="square" rtlCol="0">
            <a:spAutoFit/>
          </a:bodyPr>
          <a:p>
            <a:pPr algn="l" fontAlgn="auto">
              <a:lnSpc>
                <a:spcPct val="125000"/>
              </a:lnSpc>
            </a:pP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8G</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55" name="文本框 54"/>
          <p:cNvSpPr txBox="1"/>
          <p:nvPr/>
        </p:nvSpPr>
        <p:spPr>
          <a:xfrm>
            <a:off x="1751965" y="4751705"/>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Android</a:t>
            </a: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 9.0</a:t>
            </a:r>
            <a:endPar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56" name="文本框 55"/>
          <p:cNvSpPr txBox="1"/>
          <p:nvPr/>
        </p:nvSpPr>
        <p:spPr>
          <a:xfrm>
            <a:off x="1751965" y="5191760"/>
            <a:ext cx="1780540" cy="124523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电源输入、UART1/2/3</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USB1/2/3/4、串口/I²S</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I2C0/1/2、LvDs、背光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背光跳线帽、功放接口</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耳机、MIC</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57" name="文本框 56"/>
          <p:cNvSpPr txBox="1"/>
          <p:nvPr/>
        </p:nvSpPr>
        <p:spPr>
          <a:xfrm>
            <a:off x="385445" y="3267710"/>
            <a:ext cx="1254760" cy="398780"/>
          </a:xfrm>
          <a:prstGeom prst="rect">
            <a:avLst/>
          </a:prstGeom>
          <a:noFill/>
        </p:spPr>
        <p:txBody>
          <a:bodyPr wrap="square" rtlCol="0">
            <a:spAutoFit/>
          </a:bodyPr>
          <a:p>
            <a:pPr algn="l" fontAlgn="auto">
              <a:lnSpc>
                <a:spcPct val="125000"/>
              </a:lnSpc>
            </a:pPr>
            <a:r>
              <a:rPr 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CPU</a:t>
            </a:r>
            <a:endParaRPr 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58" name="文本框 57"/>
          <p:cNvSpPr txBox="1"/>
          <p:nvPr/>
        </p:nvSpPr>
        <p:spPr>
          <a:xfrm>
            <a:off x="385445" y="3858895"/>
            <a:ext cx="1254760" cy="398780"/>
          </a:xfrm>
          <a:prstGeom prst="rect">
            <a:avLst/>
          </a:prstGeom>
          <a:noFill/>
        </p:spPr>
        <p:txBody>
          <a:bodyPr wrap="square" rtlCol="0">
            <a:spAutoFit/>
          </a:bodyPr>
          <a:p>
            <a:pPr algn="l" fontAlgn="auto">
              <a:lnSpc>
                <a:spcPct val="125000"/>
              </a:lnSpc>
            </a:pPr>
            <a:r>
              <a:rPr lang="zh-CN" alt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内存</a:t>
            </a:r>
            <a:endParaRPr lang="zh-CN" alt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59" name="文本框 58"/>
          <p:cNvSpPr txBox="1"/>
          <p:nvPr/>
        </p:nvSpPr>
        <p:spPr>
          <a:xfrm>
            <a:off x="385445" y="4269105"/>
            <a:ext cx="1254760" cy="398780"/>
          </a:xfrm>
          <a:prstGeom prst="rect">
            <a:avLst/>
          </a:prstGeom>
          <a:noFill/>
        </p:spPr>
        <p:txBody>
          <a:bodyPr wrap="square" rtlCol="0">
            <a:spAutoFit/>
          </a:bodyPr>
          <a:p>
            <a:pPr algn="l" fontAlgn="auto">
              <a:lnSpc>
                <a:spcPct val="125000"/>
              </a:lnSpc>
            </a:pPr>
            <a:r>
              <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储存器</a:t>
            </a:r>
            <a:endPar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60" name="文本框 59"/>
          <p:cNvSpPr txBox="1"/>
          <p:nvPr/>
        </p:nvSpPr>
        <p:spPr>
          <a:xfrm>
            <a:off x="385445" y="4713605"/>
            <a:ext cx="1254760" cy="398780"/>
          </a:xfrm>
          <a:prstGeom prst="rect">
            <a:avLst/>
          </a:prstGeom>
          <a:noFill/>
        </p:spPr>
        <p:txBody>
          <a:bodyPr wrap="square" rtlCol="0">
            <a:spAutoFit/>
          </a:bodyPr>
          <a:p>
            <a:pPr algn="l" fontAlgn="auto">
              <a:lnSpc>
                <a:spcPct val="125000"/>
              </a:lnSpc>
            </a:pPr>
            <a:r>
              <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安卓系统</a:t>
            </a:r>
            <a:endPar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61" name="文本框 60"/>
          <p:cNvSpPr txBox="1"/>
          <p:nvPr/>
        </p:nvSpPr>
        <p:spPr>
          <a:xfrm>
            <a:off x="385445" y="5191760"/>
            <a:ext cx="1254760" cy="398780"/>
          </a:xfrm>
          <a:prstGeom prst="rect">
            <a:avLst/>
          </a:prstGeom>
          <a:noFill/>
        </p:spPr>
        <p:txBody>
          <a:bodyPr wrap="square" rtlCol="0">
            <a:spAutoFit/>
          </a:bodyPr>
          <a:p>
            <a:pPr algn="l" fontAlgn="auto">
              <a:lnSpc>
                <a:spcPct val="125000"/>
              </a:lnSpc>
            </a:pPr>
            <a:r>
              <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预留接口</a:t>
            </a:r>
            <a:endParaRPr lang="zh-CN"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62" name="文本框 61"/>
          <p:cNvSpPr txBox="1"/>
          <p:nvPr/>
        </p:nvSpPr>
        <p:spPr>
          <a:xfrm>
            <a:off x="385445" y="2905760"/>
            <a:ext cx="1254760" cy="398780"/>
          </a:xfrm>
          <a:prstGeom prst="rect">
            <a:avLst/>
          </a:prstGeom>
          <a:noFill/>
        </p:spPr>
        <p:txBody>
          <a:bodyPr wrap="square" rtlCol="0">
            <a:spAutoFit/>
          </a:bodyPr>
          <a:p>
            <a:pPr algn="l" fontAlgn="auto">
              <a:lnSpc>
                <a:spcPct val="125000"/>
              </a:lnSpc>
            </a:pPr>
            <a:r>
              <a:rPr lang="zh-CN" alt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rPr>
              <a:t>型号</a:t>
            </a:r>
            <a:endParaRPr lang="zh-CN" altLang="en-US" sz="1600" b="1">
              <a:solidFill>
                <a:schemeClr val="tx1">
                  <a:lumMod val="75000"/>
                  <a:lumOff val="2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63" name="文本框 62"/>
          <p:cNvSpPr txBox="1"/>
          <p:nvPr/>
        </p:nvSpPr>
        <p:spPr>
          <a:xfrm>
            <a:off x="4100830" y="3306445"/>
            <a:ext cx="1854835" cy="55308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RK3288 四核 Cortex-A17主频高达 1.8GHz</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64" name="文本框 63"/>
          <p:cNvSpPr txBox="1"/>
          <p:nvPr/>
        </p:nvSpPr>
        <p:spPr>
          <a:xfrm>
            <a:off x="4100830" y="3899535"/>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2G(可选)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65" name="文本框 64"/>
          <p:cNvSpPr txBox="1"/>
          <p:nvPr/>
        </p:nvSpPr>
        <p:spPr>
          <a:xfrm>
            <a:off x="4100830" y="4330700"/>
            <a:ext cx="1254760" cy="321945"/>
          </a:xfrm>
          <a:prstGeom prst="rect">
            <a:avLst/>
          </a:prstGeom>
          <a:noFill/>
        </p:spPr>
        <p:txBody>
          <a:bodyPr wrap="square" rtlCol="0">
            <a:spAutoFit/>
          </a:bodyPr>
          <a:p>
            <a:pPr algn="l" fontAlgn="auto">
              <a:lnSpc>
                <a:spcPct val="125000"/>
              </a:lnSpc>
            </a:pP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8G</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66" name="文本框 65"/>
          <p:cNvSpPr txBox="1"/>
          <p:nvPr/>
        </p:nvSpPr>
        <p:spPr>
          <a:xfrm>
            <a:off x="4100830" y="4761865"/>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Android </a:t>
            </a: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5.1</a:t>
            </a:r>
            <a:endPar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67" name="文本框 66"/>
          <p:cNvSpPr txBox="1"/>
          <p:nvPr/>
        </p:nvSpPr>
        <p:spPr>
          <a:xfrm>
            <a:off x="4100830" y="5193030"/>
            <a:ext cx="1758950" cy="147637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主板供电、备用电源</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备用GPIO、UART1/2/3</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I2C、备用开机按键</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背光跳线帽、背光接口</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LVDS、SPI、功放接口</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耳机、MIC麦克风、USB</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68" name="文本框 67"/>
          <p:cNvSpPr txBox="1"/>
          <p:nvPr/>
        </p:nvSpPr>
        <p:spPr>
          <a:xfrm>
            <a:off x="4100830" y="2905760"/>
            <a:ext cx="178054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PS-R800-P1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69" name="文本框 68"/>
          <p:cNvSpPr txBox="1"/>
          <p:nvPr/>
        </p:nvSpPr>
        <p:spPr>
          <a:xfrm>
            <a:off x="6120130" y="3306445"/>
            <a:ext cx="1854835" cy="55308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RK3288 四核 Cortex-A17主频高达 1.8GHz</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70" name="文本框 69"/>
          <p:cNvSpPr txBox="1"/>
          <p:nvPr/>
        </p:nvSpPr>
        <p:spPr>
          <a:xfrm>
            <a:off x="6120130" y="3899535"/>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2G(可选)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71" name="文本框 70"/>
          <p:cNvSpPr txBox="1"/>
          <p:nvPr/>
        </p:nvSpPr>
        <p:spPr>
          <a:xfrm>
            <a:off x="6120130" y="4330700"/>
            <a:ext cx="1254760" cy="321945"/>
          </a:xfrm>
          <a:prstGeom prst="rect">
            <a:avLst/>
          </a:prstGeom>
          <a:noFill/>
        </p:spPr>
        <p:txBody>
          <a:bodyPr wrap="square" rtlCol="0">
            <a:spAutoFit/>
          </a:bodyPr>
          <a:p>
            <a:pPr algn="l" fontAlgn="auto">
              <a:lnSpc>
                <a:spcPct val="125000"/>
              </a:lnSpc>
            </a:pP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8G</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72" name="文本框 71"/>
          <p:cNvSpPr txBox="1"/>
          <p:nvPr/>
        </p:nvSpPr>
        <p:spPr>
          <a:xfrm>
            <a:off x="6120130" y="4761865"/>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Android </a:t>
            </a: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8.1</a:t>
            </a:r>
            <a:endPar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73" name="文本框 72"/>
          <p:cNvSpPr txBox="1"/>
          <p:nvPr/>
        </p:nvSpPr>
        <p:spPr>
          <a:xfrm>
            <a:off x="6120130" y="5193030"/>
            <a:ext cx="2253615" cy="1568450"/>
          </a:xfrm>
          <a:prstGeom prst="rect">
            <a:avLst/>
          </a:prstGeom>
          <a:noFill/>
        </p:spPr>
        <p:txBody>
          <a:bodyPr wrap="square" rtlCol="0">
            <a:spAutoFit/>
          </a:bodyPr>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12V DC 电源、MCU 烧录</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红蓝双色 LED 指示灯、</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IR 红外接收、GPIO 引脚</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.短按息屏、长按开关机按键</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RTC 纽扣电池、UART1/2/3</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SPI、USB1/2/3/4、eDP</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MIPI CSI 摄像头、eDP 背光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eDP 电源跳线、LVDS 背光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74" name="文本框 73"/>
          <p:cNvSpPr txBox="1"/>
          <p:nvPr/>
        </p:nvSpPr>
        <p:spPr>
          <a:xfrm>
            <a:off x="6120130" y="2905760"/>
            <a:ext cx="178054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PS-R800-P2</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80" name="文本框 79"/>
          <p:cNvSpPr txBox="1"/>
          <p:nvPr/>
        </p:nvSpPr>
        <p:spPr>
          <a:xfrm>
            <a:off x="8653780" y="3306445"/>
            <a:ext cx="2454910" cy="55308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瑞芯微 RK3399 六核</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64 位处理器主频高达 1.8GHz</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81" name="文本框 80"/>
          <p:cNvSpPr txBox="1"/>
          <p:nvPr/>
        </p:nvSpPr>
        <p:spPr>
          <a:xfrm>
            <a:off x="8653780" y="3899535"/>
            <a:ext cx="1254760" cy="321945"/>
          </a:xfrm>
          <a:prstGeom prst="rect">
            <a:avLst/>
          </a:prstGeom>
          <a:noFill/>
        </p:spPr>
        <p:txBody>
          <a:bodyPr wrap="square" rtlCol="0">
            <a:spAutoFit/>
          </a:bodyPr>
          <a:p>
            <a:pPr algn="l" fontAlgn="auto">
              <a:lnSpc>
                <a:spcPct val="125000"/>
              </a:lnSpc>
            </a:pP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4G</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82" name="文本框 81"/>
          <p:cNvSpPr txBox="1"/>
          <p:nvPr/>
        </p:nvSpPr>
        <p:spPr>
          <a:xfrm>
            <a:off x="8653780" y="4330700"/>
            <a:ext cx="1254760" cy="321945"/>
          </a:xfrm>
          <a:prstGeom prst="rect">
            <a:avLst/>
          </a:prstGeom>
          <a:noFill/>
        </p:spPr>
        <p:txBody>
          <a:bodyPr wrap="square" rtlCol="0">
            <a:spAutoFit/>
          </a:bodyPr>
          <a:p>
            <a:pPr algn="l" fontAlgn="auto">
              <a:lnSpc>
                <a:spcPct val="125000"/>
              </a:lnSpc>
            </a:pP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16G</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(可选)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83" name="文本框 82"/>
          <p:cNvSpPr txBox="1"/>
          <p:nvPr/>
        </p:nvSpPr>
        <p:spPr>
          <a:xfrm>
            <a:off x="8653780" y="4761865"/>
            <a:ext cx="1254760" cy="32194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Android </a:t>
            </a:r>
            <a:r>
              <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rPr>
              <a:t>8.1</a:t>
            </a:r>
            <a:endParaRPr lang="en-US"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84" name="文本框 83"/>
          <p:cNvSpPr txBox="1"/>
          <p:nvPr/>
        </p:nvSpPr>
        <p:spPr>
          <a:xfrm>
            <a:off x="8653780" y="5193030"/>
            <a:ext cx="2253615" cy="1568450"/>
          </a:xfrm>
          <a:prstGeom prst="rect">
            <a:avLst/>
          </a:prstGeom>
          <a:noFill/>
        </p:spPr>
        <p:txBody>
          <a:bodyPr wrap="square" rtlCol="0">
            <a:spAutoFit/>
          </a:bodyPr>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DC 12V (FAN)接口</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LVDS 屏幕背光、.SPK </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MIC 输入、备用按键</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DC 3.3V、MCU SWD 调试</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LVDS 屏幕逻辑电源跳线帽</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主控调试 UART2、DC 5V</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eDP 屏幕、LVDS 屏幕</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00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MIPI CSI Camera等</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85" name="文本框 84"/>
          <p:cNvSpPr txBox="1"/>
          <p:nvPr/>
        </p:nvSpPr>
        <p:spPr>
          <a:xfrm>
            <a:off x="8653780" y="2905760"/>
            <a:ext cx="178054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PS-R900-P1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87" name="图片 86" descr="图层 4"/>
          <p:cNvPicPr>
            <a:picLocks noChangeAspect="1"/>
          </p:cNvPicPr>
          <p:nvPr/>
        </p:nvPicPr>
        <p:blipFill>
          <a:blip r:embed="rId1"/>
          <a:stretch>
            <a:fillRect/>
          </a:stretch>
        </p:blipFill>
        <p:spPr>
          <a:xfrm>
            <a:off x="1800225" y="1834515"/>
            <a:ext cx="672465" cy="640080"/>
          </a:xfrm>
          <a:prstGeom prst="rect">
            <a:avLst/>
          </a:prstGeom>
        </p:spPr>
      </p:pic>
      <p:pic>
        <p:nvPicPr>
          <p:cNvPr id="88" name="图片 87" descr="图层 5"/>
          <p:cNvPicPr>
            <a:picLocks noChangeAspect="1"/>
          </p:cNvPicPr>
          <p:nvPr/>
        </p:nvPicPr>
        <p:blipFill>
          <a:blip r:embed="rId2"/>
          <a:stretch>
            <a:fillRect/>
          </a:stretch>
        </p:blipFill>
        <p:spPr>
          <a:xfrm>
            <a:off x="4152900" y="1764665"/>
            <a:ext cx="1061720" cy="709930"/>
          </a:xfrm>
          <a:prstGeom prst="rect">
            <a:avLst/>
          </a:prstGeom>
        </p:spPr>
      </p:pic>
      <p:pic>
        <p:nvPicPr>
          <p:cNvPr id="89" name="图片 88" descr="图层 6"/>
          <p:cNvPicPr>
            <a:picLocks noChangeAspect="1"/>
          </p:cNvPicPr>
          <p:nvPr/>
        </p:nvPicPr>
        <p:blipFill>
          <a:blip r:embed="rId3"/>
          <a:stretch>
            <a:fillRect/>
          </a:stretch>
        </p:blipFill>
        <p:spPr>
          <a:xfrm>
            <a:off x="6172200" y="1781175"/>
            <a:ext cx="1061720" cy="693420"/>
          </a:xfrm>
          <a:prstGeom prst="rect">
            <a:avLst/>
          </a:prstGeom>
        </p:spPr>
      </p:pic>
      <p:pic>
        <p:nvPicPr>
          <p:cNvPr id="90" name="图片 89" descr="图层 7"/>
          <p:cNvPicPr>
            <a:picLocks noChangeAspect="1"/>
          </p:cNvPicPr>
          <p:nvPr/>
        </p:nvPicPr>
        <p:blipFill>
          <a:blip r:embed="rId4"/>
          <a:stretch>
            <a:fillRect/>
          </a:stretch>
        </p:blipFill>
        <p:spPr>
          <a:xfrm>
            <a:off x="8714740" y="1683385"/>
            <a:ext cx="829310" cy="7912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26352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43890"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测温类</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8" name="文本框 7"/>
          <p:cNvSpPr txBox="1"/>
          <p:nvPr/>
        </p:nvSpPr>
        <p:spPr>
          <a:xfrm>
            <a:off x="643890" y="918845"/>
            <a:ext cx="4093210" cy="337185"/>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T</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emperature measurement</a:t>
            </a:r>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class </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9" name="组合 8"/>
          <p:cNvGrpSpPr/>
          <p:nvPr/>
        </p:nvGrpSpPr>
        <p:grpSpPr>
          <a:xfrm rot="0">
            <a:off x="767715" y="1268730"/>
            <a:ext cx="664210" cy="142240"/>
            <a:chOff x="1209" y="1998"/>
            <a:chExt cx="1046" cy="224"/>
          </a:xfrm>
        </p:grpSpPr>
        <p:sp>
          <p:nvSpPr>
            <p:cNvPr id="10" name="菱形 9"/>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 name="菱形 10"/>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2" name="菱形 11"/>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菱形 12"/>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26" name="文本框 25"/>
          <p:cNvSpPr txBox="1"/>
          <p:nvPr/>
        </p:nvSpPr>
        <p:spPr>
          <a:xfrm>
            <a:off x="748665" y="2755900"/>
            <a:ext cx="3047365"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PS-IoT-TSensor-P1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27" name="文本框 26"/>
          <p:cNvSpPr txBox="1"/>
          <p:nvPr/>
        </p:nvSpPr>
        <p:spPr>
          <a:xfrm>
            <a:off x="757555" y="3459480"/>
            <a:ext cx="1854200" cy="2630170"/>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本系统采用松下红外测温传感器 AMG8833 和意法半导体单片机 STM32 结 合的方式，将采集到的 8*8 点阵温度，经软件校正后显示到屏幕，并且将 温度数据输出到串口，且支持 TF 卡保存数据。本产品易于集成，可扩展性 高。适合单个人员温度监测。</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28" name="文本框 27"/>
          <p:cNvSpPr txBox="1"/>
          <p:nvPr/>
        </p:nvSpPr>
        <p:spPr>
          <a:xfrm>
            <a:off x="3282315" y="2755900"/>
            <a:ext cx="3209290" cy="58356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PS-IoT-TSensor-P2</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(单点)</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30" name="文本框 29"/>
          <p:cNvSpPr txBox="1"/>
          <p:nvPr/>
        </p:nvSpPr>
        <p:spPr>
          <a:xfrm>
            <a:off x="3282315" y="3459480"/>
            <a:ext cx="1854200" cy="2630170"/>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本系统采用 Melexis 红外测温传感器 MLX90614ESF-DCI-000-TU 和 ST 意 法半导体单片机 STM32 结合的方式，将采集的人员温度，经软件校正后， 将温度数据输出到串口。本产品易于集成，可扩展性高，非常适合单个人 员医疗级别的温度检测。</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31" name="文本框 30"/>
          <p:cNvSpPr txBox="1"/>
          <p:nvPr/>
        </p:nvSpPr>
        <p:spPr>
          <a:xfrm>
            <a:off x="5978525" y="2755900"/>
            <a:ext cx="3279140" cy="58356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PS-IoT-TSensor-P2</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(热成像)</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32" name="文本框 31"/>
          <p:cNvSpPr txBox="1"/>
          <p:nvPr/>
        </p:nvSpPr>
        <p:spPr>
          <a:xfrm>
            <a:off x="5978525" y="3459480"/>
            <a:ext cx="1854200" cy="239966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本系统采用 Melexis 红外测温传感器 MLX90640ESF-BAA/BAB-000-TU 和 MindMotion 灵动微电子 MM32 结合的方式，将采集的红外热成像数据，通过 串口输出。本产品易于集成，可扩展性高，</a:t>
            </a:r>
            <a:r>
              <a:rPr sz="1200" b="1">
                <a:solidFill>
                  <a:srgbClr val="8694A4"/>
                </a:solidFill>
                <a:latin typeface="苹方 常规" panose="020B0300000000000000" charset="-122"/>
                <a:ea typeface="苹方 常规" panose="020B0300000000000000" charset="-122"/>
                <a:cs typeface="胡晓波男神体" panose="02010600030101010101" charset="-122"/>
                <a:sym typeface="+mn-ea"/>
              </a:rPr>
              <a:t>非常适合单个人员的温度监控。</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 </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sp>
        <p:nvSpPr>
          <p:cNvPr id="33" name="文本框 32"/>
          <p:cNvSpPr txBox="1"/>
          <p:nvPr/>
        </p:nvSpPr>
        <p:spPr>
          <a:xfrm>
            <a:off x="8744585" y="2755900"/>
            <a:ext cx="2380615"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PS-IoT-TSensor-P3</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37" name="文本框 36"/>
          <p:cNvSpPr txBox="1"/>
          <p:nvPr/>
        </p:nvSpPr>
        <p:spPr>
          <a:xfrm>
            <a:off x="8744585" y="3459480"/>
            <a:ext cx="2444750" cy="2861310"/>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本系统主要集成 MindMotion 单片机、Melexis 红外测温传感器、ST 激 光测距传感器、安信可 ESP32-S WIFI/BT/BLE 模组、WT 语音模组、数码管/ 液晶屏、2 路继电器。将采集的人员手腕温度，经软件校正后，实时输出到 数码管或液晶屏并语音播报，同时支持将数据上传服务器，方便进行统计 记录。本产品易于集成，可扩展性高，非常适用于人员温度的快速检测。</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pic>
        <p:nvPicPr>
          <p:cNvPr id="38" name="图片 37" descr="图层 8"/>
          <p:cNvPicPr>
            <a:picLocks noChangeAspect="1"/>
          </p:cNvPicPr>
          <p:nvPr/>
        </p:nvPicPr>
        <p:blipFill>
          <a:blip r:embed="rId1"/>
          <a:stretch>
            <a:fillRect/>
          </a:stretch>
        </p:blipFill>
        <p:spPr>
          <a:xfrm>
            <a:off x="748665" y="1800860"/>
            <a:ext cx="751840" cy="803910"/>
          </a:xfrm>
          <a:prstGeom prst="rect">
            <a:avLst/>
          </a:prstGeom>
        </p:spPr>
      </p:pic>
      <p:pic>
        <p:nvPicPr>
          <p:cNvPr id="39" name="图片 38" descr="图层 9"/>
          <p:cNvPicPr>
            <a:picLocks noChangeAspect="1"/>
          </p:cNvPicPr>
          <p:nvPr/>
        </p:nvPicPr>
        <p:blipFill>
          <a:blip r:embed="rId2"/>
          <a:stretch>
            <a:fillRect/>
          </a:stretch>
        </p:blipFill>
        <p:spPr>
          <a:xfrm>
            <a:off x="3282315" y="1816735"/>
            <a:ext cx="971550" cy="835660"/>
          </a:xfrm>
          <a:prstGeom prst="rect">
            <a:avLst/>
          </a:prstGeom>
        </p:spPr>
      </p:pic>
      <p:pic>
        <p:nvPicPr>
          <p:cNvPr id="40" name="图片 39" descr="图层 10"/>
          <p:cNvPicPr>
            <a:picLocks noChangeAspect="1"/>
          </p:cNvPicPr>
          <p:nvPr/>
        </p:nvPicPr>
        <p:blipFill>
          <a:blip r:embed="rId3"/>
          <a:stretch>
            <a:fillRect/>
          </a:stretch>
        </p:blipFill>
        <p:spPr>
          <a:xfrm>
            <a:off x="6067425" y="1775460"/>
            <a:ext cx="926465" cy="829310"/>
          </a:xfrm>
          <a:prstGeom prst="rect">
            <a:avLst/>
          </a:prstGeom>
        </p:spPr>
      </p:pic>
      <p:pic>
        <p:nvPicPr>
          <p:cNvPr id="41" name="图片 40" descr="图层 11"/>
          <p:cNvPicPr>
            <a:picLocks noChangeAspect="1"/>
          </p:cNvPicPr>
          <p:nvPr/>
        </p:nvPicPr>
        <p:blipFill>
          <a:blip r:embed="rId4"/>
          <a:stretch>
            <a:fillRect/>
          </a:stretch>
        </p:blipFill>
        <p:spPr>
          <a:xfrm>
            <a:off x="8677910" y="1823085"/>
            <a:ext cx="1457325" cy="8293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643890"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人工智能类</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643890" y="918845"/>
            <a:ext cx="4093210" cy="337185"/>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A</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rtificial intelligence</a:t>
            </a:r>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class </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rot="0">
            <a:off x="767715" y="1268730"/>
            <a:ext cx="664210" cy="142240"/>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菱形 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23" name="组合 22"/>
          <p:cNvGrpSpPr/>
          <p:nvPr/>
        </p:nvGrpSpPr>
        <p:grpSpPr>
          <a:xfrm>
            <a:off x="748665" y="2755900"/>
            <a:ext cx="4462145" cy="3795395"/>
            <a:chOff x="1179" y="4340"/>
            <a:chExt cx="7027" cy="5977"/>
          </a:xfrm>
        </p:grpSpPr>
        <p:sp>
          <p:nvSpPr>
            <p:cNvPr id="16" name="文本框 15"/>
            <p:cNvSpPr txBox="1"/>
            <p:nvPr/>
          </p:nvSpPr>
          <p:spPr>
            <a:xfrm>
              <a:off x="1179" y="4340"/>
              <a:ext cx="4799"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PS-AIOT1800-STICK-P1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4" name="文本框 3"/>
            <p:cNvSpPr txBox="1"/>
            <p:nvPr/>
          </p:nvSpPr>
          <p:spPr>
            <a:xfrm>
              <a:off x="1193" y="5448"/>
              <a:ext cx="7013" cy="4869"/>
            </a:xfrm>
            <a:prstGeom prst="rect">
              <a:avLst/>
            </a:prstGeom>
            <a:noFill/>
          </p:spPr>
          <p:txBody>
            <a:bodyPr wrap="square" rtlCol="0">
              <a:spAutoFit/>
            </a:bodyPr>
            <a:p>
              <a:pPr algn="l" fontAlgn="auto">
                <a:lnSpc>
                  <a:spcPct val="125000"/>
                </a:lnSpc>
              </a:pPr>
              <a:r>
                <a:rPr sz="1200" b="1">
                  <a:solidFill>
                    <a:srgbClr val="8694A4"/>
                  </a:solidFill>
                  <a:latin typeface="苹方 常规" panose="020B0300000000000000" charset="-122"/>
                  <a:ea typeface="苹方 常规" panose="020B0300000000000000" charset="-122"/>
                  <a:cs typeface="胡晓波男神体" panose="02010600030101010101" charset="-122"/>
                  <a:sym typeface="+mn-ea"/>
                </a:rPr>
                <a:t>极致低功耗：</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芯片采用 22nm FD-SOI 工艺，相同性能下功耗相比 主流 28nm 工艺可降低 30%左右；内置 2MB 系统级 SRAM，可实 现 always-on 设备无 DDR 运行。 </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b="1">
                  <a:solidFill>
                    <a:srgbClr val="8694A4"/>
                  </a:solidFill>
                  <a:latin typeface="苹方 常规" panose="020B0300000000000000" charset="-122"/>
                  <a:ea typeface="苹方 常规" panose="020B0300000000000000" charset="-122"/>
                  <a:cs typeface="胡晓波男神体" panose="02010600030101010101" charset="-122"/>
                  <a:sym typeface="+mn-ea"/>
                </a:rPr>
                <a:t>强大 AI 运算能力：</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 内置的 NPU 算力最高可达 3TOPs；支持 INT8/INT16/FP16 混合运算支持 TensorFlow/MXNet/PyTorch/Caffe 等一系列框架的网络模 型转换，兼容性强。</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a:p>
              <a:pPr algn="l" fontAlgn="auto">
                <a:lnSpc>
                  <a:spcPct val="125000"/>
                </a:lnSpc>
              </a:pPr>
              <a:r>
                <a:rPr sz="1200" b="1">
                  <a:solidFill>
                    <a:srgbClr val="8694A4"/>
                  </a:solidFill>
                  <a:latin typeface="苹方 常规" panose="020B0300000000000000" charset="-122"/>
                  <a:ea typeface="苹方 常规" panose="020B0300000000000000" charset="-122"/>
                  <a:cs typeface="胡晓波男神体" panose="02010600030101010101" charset="-122"/>
                  <a:sym typeface="+mn-ea"/>
                </a:rPr>
                <a:t>面向 AIoT 应用的丰富接口：</a:t>
              </a: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AIOT1800 具有丰富的外设接口，便于 应用扩展，视频支持 MIPI/CIF/BT1120 输入，支持 MIPI/RGB 显示 输出；具有 PWM/I2C/SPI/UART 等一系列传感器输入输出接口； 具有 USB3.0/USB2.0/PCIE 等高速设备接口，支持千兆以太网及外 置 WiFi/BT 模块；音频支持麦克风阵列输入，同时支持音频输出。</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grpSp>
      <p:grpSp>
        <p:nvGrpSpPr>
          <p:cNvPr id="14" name="组合 13"/>
          <p:cNvGrpSpPr/>
          <p:nvPr/>
        </p:nvGrpSpPr>
        <p:grpSpPr>
          <a:xfrm>
            <a:off x="5580380" y="2755900"/>
            <a:ext cx="3047365" cy="2179955"/>
            <a:chOff x="1179" y="4340"/>
            <a:chExt cx="4799" cy="3433"/>
          </a:xfrm>
        </p:grpSpPr>
        <p:sp>
          <p:nvSpPr>
            <p:cNvPr id="15" name="文本框 14"/>
            <p:cNvSpPr txBox="1"/>
            <p:nvPr/>
          </p:nvSpPr>
          <p:spPr>
            <a:xfrm>
              <a:off x="1179" y="4340"/>
              <a:ext cx="4799"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PS-IoT-MIC-Array-P1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7" name="文本框 16"/>
            <p:cNvSpPr txBox="1"/>
            <p:nvPr/>
          </p:nvSpPr>
          <p:spPr>
            <a:xfrm>
              <a:off x="1193" y="5448"/>
              <a:ext cx="4149" cy="232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本系统集成了 3 路 MSM261S4030H0R 敏芯微硅麦，预留 SH1.0MM 7P 接口， 用于 I2S 通信和 1.8~5V 500mA 供电。采集的音频数据会通过 I2S 给到主板。 本产品易于集成，</a:t>
              </a:r>
              <a:r>
                <a:rPr sz="1200" b="1">
                  <a:solidFill>
                    <a:srgbClr val="8694A4"/>
                  </a:solidFill>
                  <a:latin typeface="苹方 常规" panose="020B0300000000000000" charset="-122"/>
                  <a:ea typeface="苹方 常规" panose="020B0300000000000000" charset="-122"/>
                  <a:cs typeface="胡晓波男神体" panose="02010600030101010101" charset="-122"/>
                  <a:sym typeface="+mn-ea"/>
                </a:rPr>
                <a:t>非常适用于语音信号采集与识别的场景。</a:t>
              </a:r>
              <a:endParaRPr sz="1200" b="1">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grpSp>
      <p:grpSp>
        <p:nvGrpSpPr>
          <p:cNvPr id="18" name="组合 17"/>
          <p:cNvGrpSpPr/>
          <p:nvPr/>
        </p:nvGrpSpPr>
        <p:grpSpPr>
          <a:xfrm>
            <a:off x="8635365" y="2755900"/>
            <a:ext cx="3047365" cy="2179955"/>
            <a:chOff x="1179" y="4340"/>
            <a:chExt cx="4799" cy="3433"/>
          </a:xfrm>
        </p:grpSpPr>
        <p:sp>
          <p:nvSpPr>
            <p:cNvPr id="20" name="文本框 19"/>
            <p:cNvSpPr txBox="1"/>
            <p:nvPr/>
          </p:nvSpPr>
          <p:spPr>
            <a:xfrm>
              <a:off x="1179" y="4340"/>
              <a:ext cx="4799" cy="919"/>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PS-IoT-MIC-Array-P1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(中性)</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21" name="文本框 20"/>
            <p:cNvSpPr txBox="1"/>
            <p:nvPr/>
          </p:nvSpPr>
          <p:spPr>
            <a:xfrm>
              <a:off x="1193" y="5448"/>
              <a:ext cx="4149" cy="2325"/>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本系统集成了 3 路 MSM261S4030H0R 敏芯微硅麦，预留 SH1.0MM 7P 接口， 用于 I2S 通信和 1.8~5V 500mA 供电。采集的音频数据会通过 I2S 给到主板。 本产品易于集成，</a:t>
              </a:r>
              <a:r>
                <a:rPr sz="1200" b="1">
                  <a:solidFill>
                    <a:srgbClr val="8694A4"/>
                  </a:solidFill>
                  <a:latin typeface="苹方 常规" panose="020B0300000000000000" charset="-122"/>
                  <a:ea typeface="苹方 常规" panose="020B0300000000000000" charset="-122"/>
                  <a:cs typeface="胡晓波男神体" panose="02010600030101010101" charset="-122"/>
                  <a:sym typeface="+mn-ea"/>
                </a:rPr>
                <a:t>非常适用于语音信号采集与识别的场景。</a:t>
              </a:r>
              <a:endParaRPr sz="1200" b="1">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grpSp>
      <p:pic>
        <p:nvPicPr>
          <p:cNvPr id="22" name="图片 21" descr="图层 9"/>
          <p:cNvPicPr>
            <a:picLocks noChangeAspect="1"/>
          </p:cNvPicPr>
          <p:nvPr/>
        </p:nvPicPr>
        <p:blipFill>
          <a:blip r:embed="rId1"/>
          <a:stretch>
            <a:fillRect/>
          </a:stretch>
        </p:blipFill>
        <p:spPr>
          <a:xfrm>
            <a:off x="838835" y="2105025"/>
            <a:ext cx="1765935" cy="469265"/>
          </a:xfrm>
          <a:prstGeom prst="rect">
            <a:avLst/>
          </a:prstGeom>
        </p:spPr>
      </p:pic>
      <p:pic>
        <p:nvPicPr>
          <p:cNvPr id="24" name="图片 23" descr="图层 10"/>
          <p:cNvPicPr>
            <a:picLocks noChangeAspect="1"/>
          </p:cNvPicPr>
          <p:nvPr/>
        </p:nvPicPr>
        <p:blipFill>
          <a:blip r:embed="rId2"/>
          <a:stretch>
            <a:fillRect/>
          </a:stretch>
        </p:blipFill>
        <p:spPr>
          <a:xfrm>
            <a:off x="5640705" y="2180590"/>
            <a:ext cx="2176780" cy="197485"/>
          </a:xfrm>
          <a:prstGeom prst="rect">
            <a:avLst/>
          </a:prstGeom>
        </p:spPr>
      </p:pic>
      <p:pic>
        <p:nvPicPr>
          <p:cNvPr id="25" name="图片 24" descr="图层 11"/>
          <p:cNvPicPr>
            <a:picLocks noChangeAspect="1"/>
          </p:cNvPicPr>
          <p:nvPr/>
        </p:nvPicPr>
        <p:blipFill>
          <a:blip r:embed="rId3"/>
          <a:stretch>
            <a:fillRect/>
          </a:stretch>
        </p:blipFill>
        <p:spPr>
          <a:xfrm>
            <a:off x="8708390" y="2182495"/>
            <a:ext cx="2155190" cy="1917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643890" y="397510"/>
            <a:ext cx="3797935" cy="645160"/>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继电器类</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643890" y="918845"/>
            <a:ext cx="4093210" cy="337185"/>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R</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elay</a:t>
            </a:r>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 </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class </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rot="0">
            <a:off x="767715" y="1268730"/>
            <a:ext cx="664210" cy="142240"/>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菱形 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8" name="组合 7"/>
          <p:cNvGrpSpPr/>
          <p:nvPr/>
        </p:nvGrpSpPr>
        <p:grpSpPr>
          <a:xfrm>
            <a:off x="672465" y="3947795"/>
            <a:ext cx="3047365" cy="2320925"/>
            <a:chOff x="1179" y="3061"/>
            <a:chExt cx="4799" cy="3655"/>
          </a:xfrm>
        </p:grpSpPr>
        <p:grpSp>
          <p:nvGrpSpPr>
            <p:cNvPr id="23" name="组合 22"/>
            <p:cNvGrpSpPr/>
            <p:nvPr/>
          </p:nvGrpSpPr>
          <p:grpSpPr>
            <a:xfrm>
              <a:off x="1179" y="4340"/>
              <a:ext cx="4799" cy="2376"/>
              <a:chOff x="1179" y="4340"/>
              <a:chExt cx="4799" cy="2376"/>
            </a:xfrm>
          </p:grpSpPr>
          <p:sp>
            <p:nvSpPr>
              <p:cNvPr id="16" name="文本框 15"/>
              <p:cNvSpPr txBox="1"/>
              <p:nvPr/>
            </p:nvSpPr>
            <p:spPr>
              <a:xfrm>
                <a:off x="1179" y="4340"/>
                <a:ext cx="4799"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PS-EX-DELAY-P1</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4" name="文本框 3"/>
              <p:cNvSpPr txBox="1"/>
              <p:nvPr/>
            </p:nvSpPr>
            <p:spPr>
              <a:xfrm>
                <a:off x="1193" y="5118"/>
                <a:ext cx="4784" cy="1598"/>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本系统采用光耦芯片隔离 IO 信号，避免干扰主控。兼容 3.3V IO 信号， 兼容 1.8V IO 信号。集成了 4 路开关，具有常开、常闭接线端子。</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grpSp>
        <p:pic>
          <p:nvPicPr>
            <p:cNvPr id="6" name="图片 5" descr="图层 9"/>
            <p:cNvPicPr>
              <a:picLocks noChangeAspect="1"/>
            </p:cNvPicPr>
            <p:nvPr/>
          </p:nvPicPr>
          <p:blipFill>
            <a:blip r:embed="rId1"/>
            <a:stretch>
              <a:fillRect/>
            </a:stretch>
          </p:blipFill>
          <p:spPr>
            <a:xfrm>
              <a:off x="1329" y="3061"/>
              <a:ext cx="926" cy="1219"/>
            </a:xfrm>
            <a:prstGeom prst="rect">
              <a:avLst/>
            </a:prstGeom>
          </p:spPr>
        </p:pic>
      </p:grpSp>
      <p:grpSp>
        <p:nvGrpSpPr>
          <p:cNvPr id="7" name="组合 6"/>
          <p:cNvGrpSpPr/>
          <p:nvPr/>
        </p:nvGrpSpPr>
        <p:grpSpPr>
          <a:xfrm>
            <a:off x="3987165" y="4036060"/>
            <a:ext cx="3047365" cy="1974850"/>
            <a:chOff x="8788" y="3137"/>
            <a:chExt cx="4799" cy="3110"/>
          </a:xfrm>
        </p:grpSpPr>
        <p:grpSp>
          <p:nvGrpSpPr>
            <p:cNvPr id="14" name="组合 13"/>
            <p:cNvGrpSpPr/>
            <p:nvPr/>
          </p:nvGrpSpPr>
          <p:grpSpPr>
            <a:xfrm>
              <a:off x="8788" y="4340"/>
              <a:ext cx="4799" cy="1907"/>
              <a:chOff x="1179" y="4340"/>
              <a:chExt cx="4799" cy="1907"/>
            </a:xfrm>
          </p:grpSpPr>
          <p:sp>
            <p:nvSpPr>
              <p:cNvPr id="15" name="文本框 14"/>
              <p:cNvSpPr txBox="1"/>
              <p:nvPr/>
            </p:nvSpPr>
            <p:spPr>
              <a:xfrm>
                <a:off x="1179" y="4340"/>
                <a:ext cx="4799"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PS-EX-DELAY-P2</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sp>
            <p:nvSpPr>
              <p:cNvPr id="17" name="文本框 16"/>
              <p:cNvSpPr txBox="1"/>
              <p:nvPr/>
            </p:nvSpPr>
            <p:spPr>
              <a:xfrm>
                <a:off x="1193" y="5013"/>
                <a:ext cx="4149" cy="1234"/>
              </a:xfrm>
              <a:prstGeom prst="rect">
                <a:avLst/>
              </a:prstGeom>
              <a:noFill/>
            </p:spPr>
            <p:txBody>
              <a:bodyPr wrap="square" rtlCol="0">
                <a:spAutoFit/>
              </a:bodyPr>
              <a:p>
                <a:pPr algn="l" fontAlgn="auto">
                  <a:lnSpc>
                    <a:spcPct val="125000"/>
                  </a:lnSpc>
                </a:pPr>
                <a:r>
                  <a:rPr sz="1200">
                    <a:solidFill>
                      <a:srgbClr val="8694A4"/>
                    </a:solidFill>
                    <a:latin typeface="苹方 常规" panose="020B0300000000000000" charset="-122"/>
                    <a:ea typeface="苹方 常规" panose="020B0300000000000000" charset="-122"/>
                    <a:cs typeface="胡晓波男神体" panose="02010600030101010101" charset="-122"/>
                    <a:sym typeface="+mn-ea"/>
                  </a:rPr>
                  <a:t>本系统具有 2 路 RS232/RS485 接口、2 路继电器、1 路 12V 供电，接口 丰富。</a:t>
                </a:r>
                <a:endParaRPr sz="1200">
                  <a:solidFill>
                    <a:srgbClr val="8694A4"/>
                  </a:solidFill>
                  <a:latin typeface="苹方 常规" panose="020B0300000000000000" charset="-122"/>
                  <a:ea typeface="苹方 常规" panose="020B0300000000000000" charset="-122"/>
                  <a:cs typeface="胡晓波男神体" panose="02010600030101010101" charset="-122"/>
                  <a:sym typeface="+mn-ea"/>
                </a:endParaRPr>
              </a:p>
            </p:txBody>
          </p:sp>
        </p:grpSp>
        <p:pic>
          <p:nvPicPr>
            <p:cNvPr id="9" name="图片 8" descr="图层 11"/>
            <p:cNvPicPr>
              <a:picLocks noChangeAspect="1"/>
            </p:cNvPicPr>
            <p:nvPr/>
          </p:nvPicPr>
          <p:blipFill>
            <a:blip r:embed="rId2"/>
            <a:stretch>
              <a:fillRect/>
            </a:stretch>
          </p:blipFill>
          <p:spPr>
            <a:xfrm>
              <a:off x="8788" y="3137"/>
              <a:ext cx="1445" cy="1080"/>
            </a:xfrm>
            <a:prstGeom prst="rect">
              <a:avLst/>
            </a:prstGeom>
          </p:spPr>
        </p:pic>
      </p:grpSp>
      <p:pic>
        <p:nvPicPr>
          <p:cNvPr id="10" name="图片 9" descr="微信图片_20220517155152"/>
          <p:cNvPicPr>
            <a:picLocks noChangeAspect="1"/>
          </p:cNvPicPr>
          <p:nvPr/>
        </p:nvPicPr>
        <p:blipFill>
          <a:blip r:embed="rId3"/>
          <a:srcRect/>
          <a:stretch>
            <a:fillRect/>
          </a:stretch>
        </p:blipFill>
        <p:spPr>
          <a:xfrm>
            <a:off x="6810375" y="10160"/>
            <a:ext cx="4581525" cy="68478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descr="/private/var/folders/_q/4t5g0lx91fb3k69hvy783hkc0000gn/T/com.kingsoft.wpsoffice.mac/picturecompress_20220607212113/output_1.pngoutput_1"/>
          <p:cNvPicPr>
            <a:picLocks noChangeAspect="1"/>
          </p:cNvPicPr>
          <p:nvPr/>
        </p:nvPicPr>
        <p:blipFill>
          <a:blip r:embed="rId1"/>
          <a:stretch>
            <a:fillRect/>
          </a:stretch>
        </p:blipFill>
        <p:spPr>
          <a:xfrm>
            <a:off x="0" y="0"/>
            <a:ext cx="12192000" cy="6858000"/>
          </a:xfrm>
          <a:prstGeom prst="rect">
            <a:avLst/>
          </a:prstGeom>
        </p:spPr>
      </p:pic>
      <p:sp>
        <p:nvSpPr>
          <p:cNvPr id="3" name="矩形 2"/>
          <p:cNvSpPr/>
          <p:nvPr/>
        </p:nvSpPr>
        <p:spPr>
          <a:xfrm>
            <a:off x="0" y="635"/>
            <a:ext cx="12192000" cy="6856730"/>
          </a:xfrm>
          <a:prstGeom prst="rect">
            <a:avLst/>
          </a:prstGeom>
          <a:solidFill>
            <a:schemeClr val="tx1">
              <a:lumMod val="95000"/>
              <a:lumOff val="5000"/>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215265" y="2540635"/>
            <a:ext cx="2702560" cy="2553335"/>
          </a:xfrm>
          <a:prstGeom prst="rect">
            <a:avLst/>
          </a:prstGeom>
          <a:noFill/>
        </p:spPr>
        <p:txBody>
          <a:bodyPr wrap="square" rtlCol="0">
            <a:spAutoFit/>
          </a:bodyPr>
          <a:p>
            <a:pPr algn="l"/>
            <a:r>
              <a:rPr lang="zh-CN" altLang="en-US" sz="8000">
                <a:solidFill>
                  <a:schemeClr val="bg1"/>
                </a:solidFill>
                <a:latin typeface="苹方 特粗" panose="020B0800000000000000" charset="-122"/>
                <a:ea typeface="苹方 特粗" panose="020B0800000000000000" charset="-122"/>
                <a:cs typeface="胡晓波男神体" panose="02010600030101010101" charset="-122"/>
              </a:rPr>
              <a:t>合作</a:t>
            </a:r>
            <a:r>
              <a:rPr lang="zh-CN" altLang="en-US" sz="8000">
                <a:solidFill>
                  <a:schemeClr val="bg1"/>
                </a:solidFill>
                <a:latin typeface="苹方 特粗" panose="020B0800000000000000" charset="-122"/>
                <a:ea typeface="苹方 特粗" panose="020B0800000000000000" charset="-122"/>
                <a:cs typeface="胡晓波男神体" panose="02010600030101010101" charset="-122"/>
              </a:rPr>
              <a:t>伙伴</a:t>
            </a:r>
            <a:endParaRPr lang="zh-CN" altLang="en-US" sz="8000">
              <a:solidFill>
                <a:schemeClr val="bg1"/>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215265" y="5093970"/>
            <a:ext cx="2702560" cy="521970"/>
          </a:xfrm>
          <a:prstGeom prst="rect">
            <a:avLst/>
          </a:prstGeom>
          <a:noFill/>
        </p:spPr>
        <p:txBody>
          <a:bodyPr wrap="square" rtlCol="0">
            <a:spAutoFit/>
          </a:bodyPr>
          <a:p>
            <a:pPr algn="l"/>
            <a:r>
              <a:rPr lang="en-US" sz="2800">
                <a:solidFill>
                  <a:schemeClr val="bg1"/>
                </a:solidFill>
                <a:latin typeface="苹方 常规" panose="020B0300000000000000" charset="-122"/>
                <a:ea typeface="苹方 常规" panose="020B0300000000000000" charset="-122"/>
                <a:cs typeface="胡晓波男神体" panose="02010600030101010101" charset="-122"/>
                <a:sym typeface="+mn-ea"/>
              </a:rPr>
              <a:t>S</a:t>
            </a:r>
            <a:r>
              <a:rPr sz="2800">
                <a:solidFill>
                  <a:schemeClr val="bg1"/>
                </a:solidFill>
                <a:latin typeface="苹方 常规" panose="020B0300000000000000" charset="-122"/>
                <a:ea typeface="苹方 常规" panose="020B0300000000000000" charset="-122"/>
                <a:cs typeface="胡晓波男神体" panose="02010600030101010101" charset="-122"/>
                <a:sym typeface="+mn-ea"/>
              </a:rPr>
              <a:t>uccess case</a:t>
            </a:r>
            <a:endParaRPr sz="2800">
              <a:solidFill>
                <a:schemeClr val="bg1"/>
              </a:solidFill>
              <a:latin typeface="苹方 常规" panose="020B0300000000000000" charset="-122"/>
              <a:ea typeface="苹方 常规" panose="020B0300000000000000" charset="-122"/>
              <a:cs typeface="胡晓波男神体" panose="02010600030101010101"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43890" y="397510"/>
            <a:ext cx="2702560" cy="1013460"/>
            <a:chOff x="1014" y="626"/>
            <a:chExt cx="4256" cy="1596"/>
          </a:xfrm>
        </p:grpSpPr>
        <p:sp>
          <p:nvSpPr>
            <p:cNvPr id="19" name="文本框 18"/>
            <p:cNvSpPr txBox="1"/>
            <p:nvPr/>
          </p:nvSpPr>
          <p:spPr>
            <a:xfrm>
              <a:off x="1014" y="626"/>
              <a:ext cx="4256" cy="1016"/>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合作</a:t>
              </a:r>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伙伴</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1014" y="1447"/>
              <a:ext cx="4256"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Partner</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a:off x="1209" y="1998"/>
              <a:ext cx="1046" cy="224"/>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菱形 3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pic>
        <p:nvPicPr>
          <p:cNvPr id="2" name="图片 1" descr="截屏2022-06-07 22.46.00"/>
          <p:cNvPicPr>
            <a:picLocks noChangeAspect="1"/>
          </p:cNvPicPr>
          <p:nvPr/>
        </p:nvPicPr>
        <p:blipFill>
          <a:blip r:embed="rId1"/>
          <a:stretch>
            <a:fillRect/>
          </a:stretch>
        </p:blipFill>
        <p:spPr>
          <a:xfrm>
            <a:off x="381000" y="1637030"/>
            <a:ext cx="11429365" cy="3135630"/>
          </a:xfrm>
          <a:prstGeom prst="rect">
            <a:avLst/>
          </a:prstGeom>
        </p:spPr>
      </p:pic>
    </p:spTree>
  </p:cSld>
  <p:clrMapOvr>
    <a:masterClrMapping/>
  </p:clrMapOvr>
  <p:transition advClick="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3" name="图片 2"/>
          <p:cNvPicPr>
            <a:picLocks noChangeAspect="1"/>
          </p:cNvPicPr>
          <p:nvPr/>
        </p:nvPicPr>
        <p:blipFill>
          <a:blip r:embed="rId1"/>
          <a:stretch>
            <a:fillRect/>
          </a:stretch>
        </p:blipFill>
        <p:spPr>
          <a:xfrm>
            <a:off x="0" y="0"/>
            <a:ext cx="12192000" cy="6858000"/>
          </a:xfrm>
          <a:prstGeom prst="rect">
            <a:avLst/>
          </a:prstGeom>
        </p:spPr>
      </p:pic>
      <p:sp>
        <p:nvSpPr>
          <p:cNvPr id="19" name="文本框 18"/>
          <p:cNvSpPr txBox="1"/>
          <p:nvPr/>
        </p:nvSpPr>
        <p:spPr>
          <a:xfrm>
            <a:off x="215265" y="2540635"/>
            <a:ext cx="2702560" cy="2553335"/>
          </a:xfrm>
          <a:prstGeom prst="rect">
            <a:avLst/>
          </a:prstGeom>
          <a:noFill/>
        </p:spPr>
        <p:txBody>
          <a:bodyPr wrap="square" rtlCol="0">
            <a:spAutoFit/>
          </a:bodyPr>
          <a:p>
            <a:pPr algn="l"/>
            <a:r>
              <a:rPr lang="zh-CN" altLang="en-US" sz="8000">
                <a:solidFill>
                  <a:schemeClr val="bg1"/>
                </a:solidFill>
                <a:latin typeface="苹方 特粗" panose="020B0800000000000000" charset="-122"/>
                <a:ea typeface="苹方 特粗" panose="020B0800000000000000" charset="-122"/>
                <a:cs typeface="胡晓波男神体" panose="02010600030101010101" charset="-122"/>
              </a:rPr>
              <a:t>行业</a:t>
            </a:r>
            <a:r>
              <a:rPr lang="zh-CN" altLang="en-US" sz="8000">
                <a:solidFill>
                  <a:schemeClr val="bg1"/>
                </a:solidFill>
                <a:latin typeface="苹方 特粗" panose="020B0800000000000000" charset="-122"/>
                <a:ea typeface="苹方 特粗" panose="020B0800000000000000" charset="-122"/>
                <a:cs typeface="胡晓波男神体" panose="02010600030101010101" charset="-122"/>
              </a:rPr>
              <a:t>客户</a:t>
            </a:r>
            <a:endParaRPr lang="zh-CN" altLang="en-US" sz="8000">
              <a:solidFill>
                <a:schemeClr val="bg1"/>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215265" y="5093970"/>
            <a:ext cx="2702560" cy="521970"/>
          </a:xfrm>
          <a:prstGeom prst="rect">
            <a:avLst/>
          </a:prstGeom>
          <a:noFill/>
        </p:spPr>
        <p:txBody>
          <a:bodyPr wrap="square" rtlCol="0">
            <a:spAutoFit/>
          </a:bodyPr>
          <a:p>
            <a:pPr algn="l"/>
            <a:r>
              <a:rPr lang="en-US" sz="2800">
                <a:solidFill>
                  <a:schemeClr val="bg1"/>
                </a:solidFill>
                <a:latin typeface="苹方 常规" panose="020B0300000000000000" charset="-122"/>
                <a:ea typeface="苹方 常规" panose="020B0300000000000000" charset="-122"/>
                <a:cs typeface="胡晓波男神体" panose="02010600030101010101" charset="-122"/>
                <a:sym typeface="+mn-ea"/>
              </a:rPr>
              <a:t>S</a:t>
            </a:r>
            <a:r>
              <a:rPr sz="2800">
                <a:solidFill>
                  <a:schemeClr val="bg1"/>
                </a:solidFill>
                <a:latin typeface="苹方 常规" panose="020B0300000000000000" charset="-122"/>
                <a:ea typeface="苹方 常规" panose="020B0300000000000000" charset="-122"/>
                <a:cs typeface="胡晓波男神体" panose="02010600030101010101" charset="-122"/>
                <a:sym typeface="+mn-ea"/>
              </a:rPr>
              <a:t>uccess case</a:t>
            </a:r>
            <a:endParaRPr sz="2800">
              <a:solidFill>
                <a:schemeClr val="bg1"/>
              </a:solidFill>
              <a:latin typeface="苹方 常规" panose="020B0300000000000000" charset="-122"/>
              <a:ea typeface="苹方 常规" panose="020B0300000000000000" charset="-122"/>
              <a:cs typeface="胡晓波男神体" panose="02010600030101010101"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43890" y="397510"/>
            <a:ext cx="2702560" cy="1013460"/>
            <a:chOff x="1014" y="626"/>
            <a:chExt cx="4256" cy="1596"/>
          </a:xfrm>
        </p:grpSpPr>
        <p:sp>
          <p:nvSpPr>
            <p:cNvPr id="19" name="文本框 18"/>
            <p:cNvSpPr txBox="1"/>
            <p:nvPr/>
          </p:nvSpPr>
          <p:spPr>
            <a:xfrm>
              <a:off x="1014" y="626"/>
              <a:ext cx="4256" cy="1016"/>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行业</a:t>
              </a:r>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客户</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1014" y="1447"/>
              <a:ext cx="4256" cy="531"/>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S</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uccess case</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a:off x="1209" y="1998"/>
              <a:ext cx="1046" cy="224"/>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菱形 3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pic>
        <p:nvPicPr>
          <p:cNvPr id="6" name="图片 5" descr="截屏2022-06-07 22.04.53"/>
          <p:cNvPicPr>
            <a:picLocks noChangeAspect="1"/>
          </p:cNvPicPr>
          <p:nvPr/>
        </p:nvPicPr>
        <p:blipFill>
          <a:blip r:embed="rId1"/>
          <a:stretch>
            <a:fillRect/>
          </a:stretch>
        </p:blipFill>
        <p:spPr>
          <a:xfrm>
            <a:off x="643890" y="1878330"/>
            <a:ext cx="6638925" cy="88455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12394" b="36192"/>
          <a:stretch>
            <a:fillRect/>
          </a:stretch>
        </p:blipFill>
        <p:spPr>
          <a:xfrm>
            <a:off x="643890" y="2762885"/>
            <a:ext cx="6665595" cy="2873375"/>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63938" r="33490"/>
          <a:stretch>
            <a:fillRect/>
          </a:stretch>
        </p:blipFill>
        <p:spPr>
          <a:xfrm>
            <a:off x="7267575" y="2831465"/>
            <a:ext cx="4476115" cy="2035175"/>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l="65964" t="79486" r="1005"/>
          <a:stretch>
            <a:fillRect/>
          </a:stretch>
        </p:blipFill>
        <p:spPr>
          <a:xfrm>
            <a:off x="9518650" y="4643755"/>
            <a:ext cx="2190115" cy="1140460"/>
          </a:xfrm>
          <a:prstGeom prst="rect">
            <a:avLst/>
          </a:prstGeom>
        </p:spPr>
      </p:pic>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rcRect l="66292" t="63938" r="1159" b="19680"/>
          <a:stretch>
            <a:fillRect/>
          </a:stretch>
        </p:blipFill>
        <p:spPr>
          <a:xfrm>
            <a:off x="7286625" y="4713605"/>
            <a:ext cx="2189480" cy="923290"/>
          </a:xfrm>
          <a:prstGeom prst="rect">
            <a:avLst/>
          </a:prstGeom>
        </p:spPr>
      </p:pic>
      <p:pic>
        <p:nvPicPr>
          <p:cNvPr id="9" name="图片 8" descr="截屏2022-06-07 22.07.52"/>
          <p:cNvPicPr>
            <a:picLocks noChangeAspect="1"/>
          </p:cNvPicPr>
          <p:nvPr/>
        </p:nvPicPr>
        <p:blipFill>
          <a:blip r:embed="rId3"/>
          <a:stretch>
            <a:fillRect/>
          </a:stretch>
        </p:blipFill>
        <p:spPr>
          <a:xfrm>
            <a:off x="7288530" y="1885315"/>
            <a:ext cx="4455795" cy="800735"/>
          </a:xfrm>
          <a:prstGeom prst="rect">
            <a:avLst/>
          </a:prstGeom>
        </p:spPr>
      </p:pic>
      <p:pic>
        <p:nvPicPr>
          <p:cNvPr id="10" name="图片 9" descr="截屏2022-06-07 22.25.38"/>
          <p:cNvPicPr>
            <a:picLocks noChangeAspect="1"/>
          </p:cNvPicPr>
          <p:nvPr/>
        </p:nvPicPr>
        <p:blipFill>
          <a:blip r:embed="rId4"/>
          <a:srcRect r="2661"/>
          <a:stretch>
            <a:fillRect/>
          </a:stretch>
        </p:blipFill>
        <p:spPr>
          <a:xfrm>
            <a:off x="609600" y="3721100"/>
            <a:ext cx="2299335" cy="992505"/>
          </a:xfrm>
          <a:prstGeom prst="rect">
            <a:avLst/>
          </a:prstGeom>
        </p:spPr>
      </p:pic>
    </p:spTree>
  </p:cSld>
  <p:clrMapOvr>
    <a:masterClrMapping/>
  </p:clrMapOvr>
  <p:transition advClick="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6" name="组合 15"/>
          <p:cNvGrpSpPr/>
          <p:nvPr/>
        </p:nvGrpSpPr>
        <p:grpSpPr>
          <a:xfrm>
            <a:off x="0" y="9525"/>
            <a:ext cx="12192000" cy="6858000"/>
            <a:chOff x="0" y="15"/>
            <a:chExt cx="19200" cy="10800"/>
          </a:xfrm>
        </p:grpSpPr>
        <p:pic>
          <p:nvPicPr>
            <p:cNvPr id="15" name="图片 14" descr="pexels-pixabay-327533"/>
            <p:cNvPicPr>
              <a:picLocks noChangeAspect="1"/>
            </p:cNvPicPr>
            <p:nvPr/>
          </p:nvPicPr>
          <p:blipFill>
            <a:blip r:embed="rId1"/>
            <a:srcRect/>
            <a:stretch>
              <a:fillRect/>
            </a:stretch>
          </p:blipFill>
          <p:spPr>
            <a:xfrm>
              <a:off x="17559" y="15"/>
              <a:ext cx="1641" cy="10800"/>
            </a:xfrm>
            <a:prstGeom prst="rect">
              <a:avLst/>
            </a:prstGeom>
            <a:solidFill>
              <a:schemeClr val="bg1"/>
            </a:solidFill>
          </p:spPr>
        </p:pic>
        <p:pic>
          <p:nvPicPr>
            <p:cNvPr id="14" name="图片 13" descr="pexels-pixabay-327533"/>
            <p:cNvPicPr>
              <a:picLocks noChangeAspect="1"/>
            </p:cNvPicPr>
            <p:nvPr/>
          </p:nvPicPr>
          <p:blipFill>
            <a:blip r:embed="rId2"/>
            <a:srcRect/>
            <a:stretch>
              <a:fillRect/>
            </a:stretch>
          </p:blipFill>
          <p:spPr>
            <a:xfrm>
              <a:off x="0" y="15"/>
              <a:ext cx="3112" cy="10800"/>
            </a:xfrm>
            <a:prstGeom prst="rect">
              <a:avLst/>
            </a:prstGeom>
            <a:solidFill>
              <a:schemeClr val="bg1"/>
            </a:solidFill>
          </p:spPr>
        </p:pic>
        <p:pic>
          <p:nvPicPr>
            <p:cNvPr id="8" name="图片 7" descr="pexels-pixabay-327533"/>
            <p:cNvPicPr>
              <a:picLocks noChangeAspect="1"/>
            </p:cNvPicPr>
            <p:nvPr/>
          </p:nvPicPr>
          <p:blipFill>
            <a:blip r:embed="rId3"/>
            <a:stretch>
              <a:fillRect/>
            </a:stretch>
          </p:blipFill>
          <p:spPr>
            <a:xfrm>
              <a:off x="859" y="15"/>
              <a:ext cx="17242" cy="10800"/>
            </a:xfrm>
            <a:prstGeom prst="rect">
              <a:avLst/>
            </a:prstGeom>
            <a:solidFill>
              <a:schemeClr val="bg1"/>
            </a:solidFill>
          </p:spPr>
        </p:pic>
      </p:grpSp>
      <p:sp>
        <p:nvSpPr>
          <p:cNvPr id="19" name="文本框 18"/>
          <p:cNvSpPr txBox="1"/>
          <p:nvPr/>
        </p:nvSpPr>
        <p:spPr>
          <a:xfrm>
            <a:off x="215265" y="2540635"/>
            <a:ext cx="2702560" cy="2553335"/>
          </a:xfrm>
          <a:prstGeom prst="rect">
            <a:avLst/>
          </a:prstGeom>
          <a:noFill/>
        </p:spPr>
        <p:txBody>
          <a:bodyPr wrap="square" rtlCol="0">
            <a:spAutoFit/>
          </a:bodyPr>
          <a:p>
            <a:pPr algn="l"/>
            <a:r>
              <a:rPr lang="zh-CN" altLang="en-US" sz="8000">
                <a:solidFill>
                  <a:schemeClr val="bg1"/>
                </a:solidFill>
                <a:latin typeface="苹方 特粗" panose="020B0800000000000000" charset="-122"/>
                <a:ea typeface="苹方 特粗" panose="020B0800000000000000" charset="-122"/>
                <a:cs typeface="胡晓波男神体" panose="02010600030101010101" charset="-122"/>
              </a:rPr>
              <a:t>成功案例</a:t>
            </a:r>
            <a:endParaRPr lang="zh-CN" altLang="en-US" sz="8000">
              <a:solidFill>
                <a:schemeClr val="bg1"/>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215265" y="5093970"/>
            <a:ext cx="2702560" cy="521970"/>
          </a:xfrm>
          <a:prstGeom prst="rect">
            <a:avLst/>
          </a:prstGeom>
          <a:noFill/>
        </p:spPr>
        <p:txBody>
          <a:bodyPr wrap="square" rtlCol="0">
            <a:spAutoFit/>
          </a:bodyPr>
          <a:p>
            <a:pPr algn="l"/>
            <a:r>
              <a:rPr lang="en-US" sz="2800">
                <a:solidFill>
                  <a:schemeClr val="bg1"/>
                </a:solidFill>
                <a:latin typeface="苹方 常规" panose="020B0300000000000000" charset="-122"/>
                <a:ea typeface="苹方 常规" panose="020B0300000000000000" charset="-122"/>
                <a:cs typeface="胡晓波男神体" panose="02010600030101010101" charset="-122"/>
                <a:sym typeface="+mn-ea"/>
              </a:rPr>
              <a:t>S</a:t>
            </a:r>
            <a:r>
              <a:rPr sz="2800">
                <a:solidFill>
                  <a:schemeClr val="bg1"/>
                </a:solidFill>
                <a:latin typeface="苹方 常规" panose="020B0300000000000000" charset="-122"/>
                <a:ea typeface="苹方 常规" panose="020B0300000000000000" charset="-122"/>
                <a:cs typeface="胡晓波男神体" panose="02010600030101010101" charset="-122"/>
                <a:sym typeface="+mn-ea"/>
              </a:rPr>
              <a:t>uccess case</a:t>
            </a:r>
            <a:endParaRPr sz="2800">
              <a:solidFill>
                <a:schemeClr val="bg1"/>
              </a:solidFill>
              <a:latin typeface="苹方 常规" panose="020B0300000000000000" charset="-122"/>
              <a:ea typeface="苹方 常规" panose="020B0300000000000000" charset="-122"/>
              <a:cs typeface="胡晓波男神体" panose="02010600030101010101"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9" name="文本框 18"/>
          <p:cNvSpPr txBox="1"/>
          <p:nvPr/>
        </p:nvSpPr>
        <p:spPr>
          <a:xfrm>
            <a:off x="634365" y="397510"/>
            <a:ext cx="2702560" cy="645160"/>
          </a:xfrm>
          <a:prstGeom prst="rect">
            <a:avLst/>
          </a:prstGeom>
          <a:noFill/>
        </p:spPr>
        <p:txBody>
          <a:bodyPr wrap="square" rtlCol="0">
            <a:spAutoFit/>
          </a:bodyPr>
          <a:p>
            <a:pPr algn="l"/>
            <a:r>
              <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公司简介</a:t>
            </a:r>
            <a:endPar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grpSp>
        <p:nvGrpSpPr>
          <p:cNvPr id="49" name="组合 48"/>
          <p:cNvGrpSpPr/>
          <p:nvPr/>
        </p:nvGrpSpPr>
        <p:grpSpPr>
          <a:xfrm rot="0">
            <a:off x="660400" y="2789555"/>
            <a:ext cx="1895475" cy="1895475"/>
            <a:chOff x="1427" y="4827"/>
            <a:chExt cx="2686" cy="2686"/>
          </a:xfrm>
        </p:grpSpPr>
        <p:sp>
          <p:nvSpPr>
            <p:cNvPr id="39" name="椭圆 38"/>
            <p:cNvSpPr/>
            <p:nvPr/>
          </p:nvSpPr>
          <p:spPr>
            <a:xfrm>
              <a:off x="1427" y="4827"/>
              <a:ext cx="2686" cy="2686"/>
            </a:xfrm>
            <a:prstGeom prst="ellipse">
              <a:avLst/>
            </a:prstGeom>
            <a:solidFill>
              <a:srgbClr val="7A8C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906" y="6447"/>
              <a:ext cx="1729" cy="565"/>
            </a:xfrm>
            <a:prstGeom prst="rect">
              <a:avLst/>
            </a:prstGeom>
          </p:spPr>
          <p:txBody>
            <a:bodyPr wrap="square">
              <a:spAutoFit/>
            </a:bodyPr>
            <a:p>
              <a:pPr algn="l"/>
              <a:r>
                <a:rPr kumimoji="0" lang="zh-CN" altLang="en-US" sz="2000" b="0" i="0" u="none" strike="noStrike" kern="0" cap="none" spc="0" normalizeH="0" baseline="0" noProof="1">
                  <a:ln>
                    <a:noFill/>
                  </a:ln>
                  <a:solidFill>
                    <a:schemeClr val="bg1"/>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公司背景</a:t>
              </a:r>
              <a:endParaRPr kumimoji="0" lang="zh-CN" altLang="en-US" sz="2000" b="0" i="0" u="none" strike="noStrike" kern="0" cap="none" spc="0" normalizeH="0" baseline="0" noProof="1">
                <a:ln>
                  <a:noFill/>
                </a:ln>
                <a:solidFill>
                  <a:schemeClr val="bg1"/>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endParaRPr>
            </a:p>
          </p:txBody>
        </p:sp>
        <p:pic>
          <p:nvPicPr>
            <p:cNvPr id="23" name="图片 22" descr="公司信息"/>
            <p:cNvPicPr>
              <a:picLocks noChangeAspect="1"/>
            </p:cNvPicPr>
            <p:nvPr/>
          </p:nvPicPr>
          <p:blipFill>
            <a:blip r:embed="rId1"/>
            <a:stretch>
              <a:fillRect/>
            </a:stretch>
          </p:blipFill>
          <p:spPr>
            <a:xfrm>
              <a:off x="2314" y="5277"/>
              <a:ext cx="912" cy="912"/>
            </a:xfrm>
            <a:prstGeom prst="rect">
              <a:avLst/>
            </a:prstGeom>
          </p:spPr>
        </p:pic>
      </p:grpSp>
      <p:grpSp>
        <p:nvGrpSpPr>
          <p:cNvPr id="51" name="组合 50"/>
          <p:cNvGrpSpPr/>
          <p:nvPr/>
        </p:nvGrpSpPr>
        <p:grpSpPr>
          <a:xfrm rot="0">
            <a:off x="5148580" y="2789555"/>
            <a:ext cx="1895475" cy="1895475"/>
            <a:chOff x="7562" y="4827"/>
            <a:chExt cx="2686" cy="2686"/>
          </a:xfrm>
        </p:grpSpPr>
        <p:sp>
          <p:nvSpPr>
            <p:cNvPr id="43" name="椭圆 42"/>
            <p:cNvSpPr/>
            <p:nvPr/>
          </p:nvSpPr>
          <p:spPr>
            <a:xfrm>
              <a:off x="7562" y="4827"/>
              <a:ext cx="2686" cy="2686"/>
            </a:xfrm>
            <a:prstGeom prst="ellipse">
              <a:avLst/>
            </a:prstGeom>
            <a:solidFill>
              <a:srgbClr val="A47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8051" y="6447"/>
              <a:ext cx="1709" cy="565"/>
            </a:xfrm>
            <a:prstGeom prst="rect">
              <a:avLst/>
            </a:prstGeom>
          </p:spPr>
          <p:txBody>
            <a:bodyPr wrap="square">
              <a:spAutoFit/>
            </a:bodyPr>
            <a:p>
              <a:pPr algn="l"/>
              <a:r>
                <a:rPr kumimoji="0" lang="zh-CN" altLang="en-US" sz="2000" b="0" i="0" u="none" strike="noStrike" kern="0" cap="none" spc="0" normalizeH="0" baseline="0" noProof="1">
                  <a:ln>
                    <a:noFill/>
                  </a:ln>
                  <a:solidFill>
                    <a:schemeClr val="bg1"/>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发展优势</a:t>
              </a:r>
              <a:endParaRPr kumimoji="0" lang="zh-CN" altLang="en-US" sz="2000" b="0" i="0" u="none" strike="noStrike" kern="0" cap="none" spc="0" normalizeH="0" baseline="0" noProof="1">
                <a:ln>
                  <a:noFill/>
                </a:ln>
                <a:solidFill>
                  <a:schemeClr val="bg1"/>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endParaRPr>
            </a:p>
          </p:txBody>
        </p:sp>
        <p:pic>
          <p:nvPicPr>
            <p:cNvPr id="25" name="图片 24" descr="发展"/>
            <p:cNvPicPr>
              <a:picLocks noChangeAspect="1"/>
            </p:cNvPicPr>
            <p:nvPr/>
          </p:nvPicPr>
          <p:blipFill>
            <a:blip r:embed="rId2"/>
            <a:stretch>
              <a:fillRect/>
            </a:stretch>
          </p:blipFill>
          <p:spPr>
            <a:xfrm>
              <a:off x="8491" y="5319"/>
              <a:ext cx="828" cy="828"/>
            </a:xfrm>
            <a:prstGeom prst="rect">
              <a:avLst/>
            </a:prstGeom>
          </p:spPr>
        </p:pic>
      </p:grpSp>
      <p:grpSp>
        <p:nvGrpSpPr>
          <p:cNvPr id="52" name="组合 51"/>
          <p:cNvGrpSpPr/>
          <p:nvPr/>
        </p:nvGrpSpPr>
        <p:grpSpPr>
          <a:xfrm rot="0">
            <a:off x="7392035" y="2789555"/>
            <a:ext cx="1895475" cy="1895475"/>
            <a:chOff x="10640" y="4827"/>
            <a:chExt cx="2686" cy="2686"/>
          </a:xfrm>
        </p:grpSpPr>
        <p:sp>
          <p:nvSpPr>
            <p:cNvPr id="44" name="椭圆 43"/>
            <p:cNvSpPr/>
            <p:nvPr/>
          </p:nvSpPr>
          <p:spPr>
            <a:xfrm>
              <a:off x="10640" y="4827"/>
              <a:ext cx="2686" cy="2686"/>
            </a:xfrm>
            <a:prstGeom prst="ellipse">
              <a:avLst/>
            </a:prstGeom>
            <a:solidFill>
              <a:srgbClr val="965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1126" y="6447"/>
              <a:ext cx="1714" cy="565"/>
            </a:xfrm>
            <a:prstGeom prst="rect">
              <a:avLst/>
            </a:prstGeom>
          </p:spPr>
          <p:txBody>
            <a:bodyPr wrap="square">
              <a:spAutoFit/>
            </a:bodyPr>
            <a:p>
              <a:pPr algn="l"/>
              <a:r>
                <a:rPr kumimoji="0" lang="zh-CN" altLang="en-US" sz="2000" b="0" i="0" u="none" strike="noStrike" kern="0" cap="none" spc="0" normalizeH="0" baseline="0" noProof="1">
                  <a:ln>
                    <a:noFill/>
                  </a:ln>
                  <a:solidFill>
                    <a:schemeClr val="bg1"/>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荣誉资质</a:t>
              </a:r>
              <a:endParaRPr kumimoji="0" lang="zh-CN" altLang="en-US" sz="2000" b="0" i="0" u="none" strike="noStrike" kern="0" cap="none" spc="0" normalizeH="0" baseline="0" noProof="1">
                <a:ln>
                  <a:noFill/>
                </a:ln>
                <a:solidFill>
                  <a:schemeClr val="bg1"/>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endParaRPr>
            </a:p>
          </p:txBody>
        </p:sp>
        <p:pic>
          <p:nvPicPr>
            <p:cNvPr id="26" name="图片 25" descr="荣誉 (1)"/>
            <p:cNvPicPr>
              <a:picLocks noChangeAspect="1"/>
            </p:cNvPicPr>
            <p:nvPr/>
          </p:nvPicPr>
          <p:blipFill>
            <a:blip r:embed="rId3"/>
            <a:stretch>
              <a:fillRect/>
            </a:stretch>
          </p:blipFill>
          <p:spPr>
            <a:xfrm>
              <a:off x="11392" y="5142"/>
              <a:ext cx="1182" cy="1182"/>
            </a:xfrm>
            <a:prstGeom prst="rect">
              <a:avLst/>
            </a:prstGeom>
          </p:spPr>
        </p:pic>
      </p:grpSp>
      <p:grpSp>
        <p:nvGrpSpPr>
          <p:cNvPr id="53" name="组合 52"/>
          <p:cNvGrpSpPr/>
          <p:nvPr/>
        </p:nvGrpSpPr>
        <p:grpSpPr>
          <a:xfrm rot="0">
            <a:off x="9636125" y="2789555"/>
            <a:ext cx="1895475" cy="1895475"/>
            <a:chOff x="14146" y="4812"/>
            <a:chExt cx="2686" cy="2686"/>
          </a:xfrm>
        </p:grpSpPr>
        <p:sp>
          <p:nvSpPr>
            <p:cNvPr id="45" name="椭圆 44"/>
            <p:cNvSpPr/>
            <p:nvPr/>
          </p:nvSpPr>
          <p:spPr>
            <a:xfrm>
              <a:off x="14146" y="4812"/>
              <a:ext cx="2686" cy="2686"/>
            </a:xfrm>
            <a:prstGeom prst="ellipse">
              <a:avLst/>
            </a:prstGeom>
            <a:solidFill>
              <a:srgbClr val="869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14637" y="6432"/>
              <a:ext cx="1703" cy="565"/>
            </a:xfrm>
            <a:prstGeom prst="rect">
              <a:avLst/>
            </a:prstGeom>
          </p:spPr>
          <p:txBody>
            <a:bodyPr wrap="square">
              <a:spAutoFit/>
            </a:bodyPr>
            <a:p>
              <a:pPr algn="l"/>
              <a:r>
                <a:rPr kumimoji="0" lang="zh-CN" altLang="en-US" sz="2000" b="0" i="0" u="none" strike="noStrike" kern="0" cap="none" spc="0" normalizeH="0" baseline="0" noProof="1">
                  <a:ln>
                    <a:noFill/>
                  </a:ln>
                  <a:solidFill>
                    <a:schemeClr val="bg1"/>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合作伙伴</a:t>
              </a:r>
              <a:endParaRPr kumimoji="0" lang="zh-CN" altLang="en-US" sz="2000" b="0" i="0" u="none" strike="noStrike" kern="0" cap="none" spc="0" normalizeH="0" baseline="0" noProof="1">
                <a:ln>
                  <a:noFill/>
                </a:ln>
                <a:solidFill>
                  <a:schemeClr val="bg1"/>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endParaRPr>
            </a:p>
          </p:txBody>
        </p:sp>
        <p:pic>
          <p:nvPicPr>
            <p:cNvPr id="27" name="图片 26" descr="合作"/>
            <p:cNvPicPr>
              <a:picLocks noChangeAspect="1"/>
            </p:cNvPicPr>
            <p:nvPr/>
          </p:nvPicPr>
          <p:blipFill>
            <a:blip r:embed="rId4"/>
            <a:stretch>
              <a:fillRect/>
            </a:stretch>
          </p:blipFill>
          <p:spPr>
            <a:xfrm>
              <a:off x="14933" y="5274"/>
              <a:ext cx="1111" cy="918"/>
            </a:xfrm>
            <a:prstGeom prst="rect">
              <a:avLst/>
            </a:prstGeom>
          </p:spPr>
        </p:pic>
      </p:grpSp>
      <p:grpSp>
        <p:nvGrpSpPr>
          <p:cNvPr id="50" name="组合 49"/>
          <p:cNvGrpSpPr/>
          <p:nvPr/>
        </p:nvGrpSpPr>
        <p:grpSpPr>
          <a:xfrm rot="0">
            <a:off x="2904490" y="2789555"/>
            <a:ext cx="1895475" cy="1895475"/>
            <a:chOff x="4112" y="4827"/>
            <a:chExt cx="2686" cy="2686"/>
          </a:xfrm>
        </p:grpSpPr>
        <p:sp>
          <p:nvSpPr>
            <p:cNvPr id="40" name="椭圆 39"/>
            <p:cNvSpPr/>
            <p:nvPr/>
          </p:nvSpPr>
          <p:spPr>
            <a:xfrm>
              <a:off x="4112" y="4827"/>
              <a:ext cx="2686" cy="2686"/>
            </a:xfrm>
            <a:prstGeom prst="ellipse">
              <a:avLst/>
            </a:prstGeom>
            <a:solidFill>
              <a:srgbClr val="7B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4543" y="6447"/>
              <a:ext cx="1825" cy="565"/>
            </a:xfrm>
            <a:prstGeom prst="rect">
              <a:avLst/>
            </a:prstGeom>
          </p:spPr>
          <p:txBody>
            <a:bodyPr wrap="square">
              <a:spAutoFit/>
            </a:bodyPr>
            <a:p>
              <a:pPr algn="l"/>
              <a:r>
                <a:rPr kumimoji="0" lang="zh-CN" altLang="en-US" sz="2000" b="0" i="0" u="none" strike="noStrike" kern="0" cap="none" spc="0" normalizeH="0" baseline="0" noProof="1">
                  <a:ln>
                    <a:noFill/>
                  </a:ln>
                  <a:solidFill>
                    <a:schemeClr val="bg1"/>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rPr>
                <a:t>公司定位</a:t>
              </a:r>
              <a:endParaRPr kumimoji="0" lang="zh-CN" altLang="en-US" sz="2000" b="0" i="0" u="none" strike="noStrike" kern="0" cap="none" spc="0" normalizeH="0" baseline="0" noProof="1">
                <a:ln>
                  <a:noFill/>
                </a:ln>
                <a:solidFill>
                  <a:schemeClr val="bg1"/>
                </a:solidFill>
                <a:effectLst/>
                <a:uLnTx/>
                <a:uFillTx/>
                <a:latin typeface="微软雅黑" panose="020B0503020204020204" charset="-122"/>
                <a:ea typeface="微软雅黑" panose="020B0503020204020204" charset="-122"/>
                <a:cs typeface="汉仪晓波花月圆W" panose="02010600030101010101" charset="-122"/>
                <a:sym typeface="汉仪晓波折纸体简" panose="00020600040101010101" charset="-122"/>
              </a:endParaRPr>
            </a:p>
          </p:txBody>
        </p:sp>
        <p:pic>
          <p:nvPicPr>
            <p:cNvPr id="28" name="图片 27" descr="方向"/>
            <p:cNvPicPr>
              <a:picLocks noChangeAspect="1"/>
            </p:cNvPicPr>
            <p:nvPr/>
          </p:nvPicPr>
          <p:blipFill>
            <a:blip r:embed="rId5"/>
            <a:stretch>
              <a:fillRect/>
            </a:stretch>
          </p:blipFill>
          <p:spPr>
            <a:xfrm>
              <a:off x="4924" y="5202"/>
              <a:ext cx="1063" cy="1063"/>
            </a:xfrm>
            <a:prstGeom prst="rect">
              <a:avLst/>
            </a:prstGeom>
          </p:spPr>
        </p:pic>
      </p:grpSp>
      <p:sp>
        <p:nvSpPr>
          <p:cNvPr id="29" name="文本框 28"/>
          <p:cNvSpPr txBox="1"/>
          <p:nvPr/>
        </p:nvSpPr>
        <p:spPr>
          <a:xfrm>
            <a:off x="634365"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Company Profile</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a:off x="767715" y="1268730"/>
            <a:ext cx="664210" cy="142240"/>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菱形 3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公司ppt\成功案例照片墙.png成功案例照片墙"/>
          <p:cNvPicPr>
            <a:picLocks noChangeAspect="1"/>
          </p:cNvPicPr>
          <p:nvPr/>
        </p:nvPicPr>
        <p:blipFill>
          <a:blip r:embed="rId1"/>
          <a:srcRect/>
          <a:stretch>
            <a:fillRect/>
          </a:stretch>
        </p:blipFill>
        <p:spPr>
          <a:xfrm>
            <a:off x="701040" y="1323658"/>
            <a:ext cx="11040745" cy="4648200"/>
          </a:xfrm>
          <a:prstGeom prst="rect">
            <a:avLst/>
          </a:prstGeom>
        </p:spPr>
      </p:pic>
      <p:sp>
        <p:nvSpPr>
          <p:cNvPr id="3" name="文本框 2"/>
          <p:cNvSpPr txBox="1"/>
          <p:nvPr/>
        </p:nvSpPr>
        <p:spPr>
          <a:xfrm>
            <a:off x="5581015" y="1111250"/>
            <a:ext cx="1259840" cy="368300"/>
          </a:xfrm>
          <a:prstGeom prst="rect">
            <a:avLst/>
          </a:prstGeom>
          <a:noFill/>
        </p:spPr>
        <p:txBody>
          <a:bodyPr wrap="none" rtlCol="0" anchor="t">
            <a:spAutoFit/>
          </a:bodyPr>
          <a:p>
            <a:r>
              <a:rPr lang="zh-CN" altLang="en-US" dirty="0">
                <a:solidFill>
                  <a:schemeClr val="tx1">
                    <a:lumMod val="65000"/>
                    <a:lumOff val="35000"/>
                  </a:schemeClr>
                </a:solidFill>
                <a:latin typeface="苹方 常规" panose="020B0300000000000000" charset="-122"/>
                <a:ea typeface="苹方 常规" panose="020B0300000000000000" charset="-122"/>
                <a:cs typeface="苹方 常规" panose="020B0300000000000000" charset="-122"/>
                <a:sym typeface="+mn-ea"/>
              </a:rPr>
              <a:t>普教</a:t>
            </a:r>
            <a:r>
              <a:rPr lang="en-US" altLang="zh-CN" dirty="0">
                <a:solidFill>
                  <a:schemeClr val="tx1">
                    <a:lumMod val="65000"/>
                    <a:lumOff val="35000"/>
                  </a:schemeClr>
                </a:solidFill>
                <a:latin typeface="苹方 常规" panose="020B0300000000000000" charset="-122"/>
                <a:ea typeface="苹方 常规" panose="020B0300000000000000" charset="-122"/>
                <a:cs typeface="苹方 常规" panose="020B0300000000000000" charset="-122"/>
                <a:sym typeface="+mn-ea"/>
              </a:rPr>
              <a:t>&amp;</a:t>
            </a:r>
            <a:r>
              <a:rPr lang="zh-CN" altLang="en-US" dirty="0">
                <a:solidFill>
                  <a:schemeClr val="tx1">
                    <a:lumMod val="65000"/>
                    <a:lumOff val="35000"/>
                  </a:schemeClr>
                </a:solidFill>
                <a:latin typeface="苹方 常规" panose="020B0300000000000000" charset="-122"/>
                <a:ea typeface="苹方 常规" panose="020B0300000000000000" charset="-122"/>
                <a:cs typeface="苹方 常规" panose="020B0300000000000000" charset="-122"/>
                <a:sym typeface="+mn-ea"/>
              </a:rPr>
              <a:t>高教</a:t>
            </a:r>
            <a:endParaRPr lang="zh-CN" altLang="en-US" dirty="0">
              <a:solidFill>
                <a:schemeClr val="tx1">
                  <a:lumMod val="65000"/>
                  <a:lumOff val="35000"/>
                </a:schemeClr>
              </a:solidFill>
              <a:latin typeface="苹方 常规" panose="020B0300000000000000" charset="-122"/>
              <a:ea typeface="苹方 常规" panose="020B0300000000000000" charset="-122"/>
              <a:cs typeface="苹方 常规" panose="020B0300000000000000" charset="-122"/>
              <a:sym typeface="+mn-ea"/>
            </a:endParaRPr>
          </a:p>
        </p:txBody>
      </p:sp>
      <p:grpSp>
        <p:nvGrpSpPr>
          <p:cNvPr id="4" name="组合 3"/>
          <p:cNvGrpSpPr/>
          <p:nvPr/>
        </p:nvGrpSpPr>
        <p:grpSpPr>
          <a:xfrm>
            <a:off x="643890" y="397510"/>
            <a:ext cx="2702560" cy="1013460"/>
            <a:chOff x="1014" y="626"/>
            <a:chExt cx="4256" cy="1596"/>
          </a:xfrm>
        </p:grpSpPr>
        <p:sp>
          <p:nvSpPr>
            <p:cNvPr id="19" name="文本框 18"/>
            <p:cNvSpPr txBox="1"/>
            <p:nvPr/>
          </p:nvSpPr>
          <p:spPr>
            <a:xfrm>
              <a:off x="1014" y="626"/>
              <a:ext cx="4256" cy="1016"/>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成功案例</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1014" y="1447"/>
              <a:ext cx="4256" cy="531"/>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S</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uccess case</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a:off x="1209" y="1998"/>
              <a:ext cx="1046" cy="224"/>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菱形 3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spTree>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04460" y="1311275"/>
            <a:ext cx="1783080" cy="368300"/>
          </a:xfrm>
          <a:prstGeom prst="rect">
            <a:avLst/>
          </a:prstGeom>
          <a:noFill/>
        </p:spPr>
        <p:txBody>
          <a:bodyPr wrap="none" rtlCol="0" anchor="t">
            <a:spAutoFit/>
          </a:bodyPr>
          <a:p>
            <a:r>
              <a:rPr lang="zh-CN" altLang="en-US" dirty="0">
                <a:solidFill>
                  <a:schemeClr val="tx1">
                    <a:lumMod val="65000"/>
                    <a:lumOff val="35000"/>
                  </a:schemeClr>
                </a:solidFill>
                <a:latin typeface="苹方 常规" panose="020B0300000000000000" charset="-122"/>
                <a:ea typeface="苹方 常规" panose="020B0300000000000000" charset="-122"/>
                <a:sym typeface="+mn-ea"/>
              </a:rPr>
              <a:t>国内外客户案例</a:t>
            </a:r>
            <a:endParaRPr lang="zh-CN" altLang="en-US" dirty="0">
              <a:solidFill>
                <a:schemeClr val="tx1">
                  <a:lumMod val="65000"/>
                  <a:lumOff val="35000"/>
                </a:schemeClr>
              </a:solidFill>
              <a:latin typeface="苹方 常规" panose="020B0300000000000000" charset="-122"/>
              <a:ea typeface="苹方 常规" panose="020B0300000000000000" charset="-122"/>
              <a:sym typeface="+mn-ea"/>
            </a:endParaRPr>
          </a:p>
        </p:txBody>
      </p:sp>
      <p:grpSp>
        <p:nvGrpSpPr>
          <p:cNvPr id="8" name="组合 7"/>
          <p:cNvGrpSpPr/>
          <p:nvPr/>
        </p:nvGrpSpPr>
        <p:grpSpPr>
          <a:xfrm>
            <a:off x="2626995" y="5779770"/>
            <a:ext cx="6751955" cy="368300"/>
            <a:chOff x="4372" y="9117"/>
            <a:chExt cx="10633" cy="580"/>
          </a:xfrm>
        </p:grpSpPr>
        <p:sp>
          <p:nvSpPr>
            <p:cNvPr id="13" name="文本框 12"/>
            <p:cNvSpPr txBox="1"/>
            <p:nvPr/>
          </p:nvSpPr>
          <p:spPr>
            <a:xfrm>
              <a:off x="4372" y="9117"/>
              <a:ext cx="1728" cy="580"/>
            </a:xfrm>
            <a:prstGeom prst="rect">
              <a:avLst/>
            </a:prstGeom>
            <a:noFill/>
          </p:spPr>
          <p:txBody>
            <a:bodyPr wrap="none" rtlCol="0" anchor="t">
              <a:spAutoFit/>
            </a:bodyPr>
            <a:p>
              <a:pPr algn="l"/>
              <a:r>
                <a:rPr dirty="0">
                  <a:solidFill>
                    <a:schemeClr val="tx1">
                      <a:lumMod val="75000"/>
                      <a:lumOff val="25000"/>
                    </a:schemeClr>
                  </a:solidFill>
                  <a:latin typeface="苹方 常规" panose="020B0300000000000000" charset="-122"/>
                  <a:ea typeface="苹方 常规" panose="020B0300000000000000" charset="-122"/>
                  <a:sym typeface="+mn-ea"/>
                </a:rPr>
                <a:t>门禁系统</a:t>
              </a:r>
              <a:endParaRPr dirty="0">
                <a:solidFill>
                  <a:schemeClr val="tx1">
                    <a:lumMod val="75000"/>
                    <a:lumOff val="25000"/>
                  </a:schemeClr>
                </a:solidFill>
                <a:latin typeface="苹方 常规" panose="020B0300000000000000" charset="-122"/>
                <a:ea typeface="苹方 常规" panose="020B0300000000000000" charset="-122"/>
                <a:sym typeface="+mn-ea"/>
              </a:endParaRPr>
            </a:p>
          </p:txBody>
        </p:sp>
        <p:sp>
          <p:nvSpPr>
            <p:cNvPr id="14" name="文本框 13"/>
            <p:cNvSpPr txBox="1"/>
            <p:nvPr/>
          </p:nvSpPr>
          <p:spPr>
            <a:xfrm>
              <a:off x="13277" y="9117"/>
              <a:ext cx="1728" cy="580"/>
            </a:xfrm>
            <a:prstGeom prst="rect">
              <a:avLst/>
            </a:prstGeom>
            <a:noFill/>
          </p:spPr>
          <p:txBody>
            <a:bodyPr wrap="none" rtlCol="0" anchor="t">
              <a:spAutoFit/>
            </a:bodyPr>
            <a:p>
              <a:pPr algn="l"/>
              <a:r>
                <a:rPr lang="zh-CN" dirty="0">
                  <a:solidFill>
                    <a:schemeClr val="tx1">
                      <a:lumMod val="75000"/>
                      <a:lumOff val="25000"/>
                    </a:schemeClr>
                  </a:solidFill>
                  <a:latin typeface="苹方 常规" panose="020B0300000000000000" charset="-122"/>
                  <a:ea typeface="苹方 常规" panose="020B0300000000000000" charset="-122"/>
                  <a:sym typeface="+mn-ea"/>
                </a:rPr>
                <a:t>电子时钟</a:t>
              </a:r>
              <a:endParaRPr lang="zh-CN" dirty="0">
                <a:solidFill>
                  <a:schemeClr val="tx1">
                    <a:lumMod val="75000"/>
                    <a:lumOff val="25000"/>
                  </a:schemeClr>
                </a:solidFill>
                <a:latin typeface="苹方 常规" panose="020B0300000000000000" charset="-122"/>
                <a:ea typeface="苹方 常规" panose="020B0300000000000000" charset="-122"/>
                <a:sym typeface="+mn-ea"/>
              </a:endParaRPr>
            </a:p>
          </p:txBody>
        </p:sp>
      </p:grpSp>
      <p:grpSp>
        <p:nvGrpSpPr>
          <p:cNvPr id="7" name="组合 6"/>
          <p:cNvGrpSpPr/>
          <p:nvPr/>
        </p:nvGrpSpPr>
        <p:grpSpPr>
          <a:xfrm>
            <a:off x="643890" y="397510"/>
            <a:ext cx="2702560" cy="1013460"/>
            <a:chOff x="1014" y="626"/>
            <a:chExt cx="4256" cy="1596"/>
          </a:xfrm>
        </p:grpSpPr>
        <p:sp>
          <p:nvSpPr>
            <p:cNvPr id="19" name="文本框 18"/>
            <p:cNvSpPr txBox="1"/>
            <p:nvPr/>
          </p:nvSpPr>
          <p:spPr>
            <a:xfrm>
              <a:off x="1014" y="626"/>
              <a:ext cx="4256" cy="1016"/>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成功案例</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1014" y="1447"/>
              <a:ext cx="4256" cy="531"/>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S</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uccess case</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a:off x="1209" y="1998"/>
              <a:ext cx="1046" cy="224"/>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菱形 3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pic>
        <p:nvPicPr>
          <p:cNvPr id="2" name="图片 1" descr="图层 1"/>
          <p:cNvPicPr>
            <a:picLocks noChangeAspect="1"/>
          </p:cNvPicPr>
          <p:nvPr/>
        </p:nvPicPr>
        <p:blipFill>
          <a:blip r:embed="rId1"/>
          <a:srcRect/>
          <a:stretch>
            <a:fillRect/>
          </a:stretch>
        </p:blipFill>
        <p:spPr>
          <a:xfrm>
            <a:off x="339725" y="1679575"/>
            <a:ext cx="11512550" cy="3929380"/>
          </a:xfrm>
          <a:prstGeom prst="rect">
            <a:avLst/>
          </a:prstGeom>
        </p:spPr>
      </p:pic>
    </p:spTree>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04460" y="1101725"/>
            <a:ext cx="1783080" cy="368300"/>
          </a:xfrm>
          <a:prstGeom prst="rect">
            <a:avLst/>
          </a:prstGeom>
          <a:noFill/>
        </p:spPr>
        <p:txBody>
          <a:bodyPr wrap="none" rtlCol="0" anchor="t">
            <a:spAutoFit/>
          </a:bodyPr>
          <a:p>
            <a:r>
              <a:rPr lang="zh-CN" altLang="en-US" dirty="0">
                <a:solidFill>
                  <a:schemeClr val="tx1">
                    <a:lumMod val="65000"/>
                    <a:lumOff val="35000"/>
                  </a:schemeClr>
                </a:solidFill>
                <a:latin typeface="苹方 常规" panose="020B0300000000000000" charset="-122"/>
                <a:ea typeface="苹方 常规" panose="020B0300000000000000" charset="-122"/>
                <a:sym typeface="+mn-ea"/>
              </a:rPr>
              <a:t>国内外客户案例</a:t>
            </a:r>
            <a:endParaRPr lang="zh-CN" altLang="en-US" dirty="0">
              <a:solidFill>
                <a:schemeClr val="tx1">
                  <a:lumMod val="65000"/>
                  <a:lumOff val="35000"/>
                </a:schemeClr>
              </a:solidFill>
              <a:latin typeface="苹方 常规" panose="020B0300000000000000" charset="-122"/>
              <a:ea typeface="苹方 常规" panose="020B0300000000000000" charset="-122"/>
              <a:sym typeface="+mn-ea"/>
            </a:endParaRPr>
          </a:p>
        </p:txBody>
      </p:sp>
      <p:sp>
        <p:nvSpPr>
          <p:cNvPr id="13" name="文本框 12"/>
          <p:cNvSpPr txBox="1"/>
          <p:nvPr/>
        </p:nvSpPr>
        <p:spPr>
          <a:xfrm>
            <a:off x="2785745" y="5789295"/>
            <a:ext cx="1097280" cy="368300"/>
          </a:xfrm>
          <a:prstGeom prst="rect">
            <a:avLst/>
          </a:prstGeom>
          <a:noFill/>
        </p:spPr>
        <p:txBody>
          <a:bodyPr wrap="none" rtlCol="0" anchor="t">
            <a:spAutoFit/>
          </a:bodyPr>
          <a:p>
            <a:pPr algn="l"/>
            <a:r>
              <a:rPr dirty="0">
                <a:solidFill>
                  <a:schemeClr val="tx1">
                    <a:lumMod val="75000"/>
                    <a:lumOff val="25000"/>
                  </a:schemeClr>
                </a:solidFill>
                <a:latin typeface="苹方 常规" panose="020B0300000000000000" charset="-122"/>
                <a:ea typeface="苹方 常规" panose="020B0300000000000000" charset="-122"/>
                <a:sym typeface="+mn-ea"/>
              </a:rPr>
              <a:t>门禁系统</a:t>
            </a:r>
            <a:endParaRPr dirty="0">
              <a:solidFill>
                <a:schemeClr val="tx1">
                  <a:lumMod val="75000"/>
                  <a:lumOff val="25000"/>
                </a:schemeClr>
              </a:solidFill>
              <a:latin typeface="苹方 常规" panose="020B0300000000000000" charset="-122"/>
              <a:ea typeface="苹方 常规" panose="020B0300000000000000" charset="-122"/>
              <a:sym typeface="+mn-ea"/>
            </a:endParaRPr>
          </a:p>
        </p:txBody>
      </p:sp>
      <p:sp>
        <p:nvSpPr>
          <p:cNvPr id="14" name="文本框 13"/>
          <p:cNvSpPr txBox="1"/>
          <p:nvPr/>
        </p:nvSpPr>
        <p:spPr>
          <a:xfrm>
            <a:off x="7771765" y="5789295"/>
            <a:ext cx="1897380" cy="368300"/>
          </a:xfrm>
          <a:prstGeom prst="rect">
            <a:avLst/>
          </a:prstGeom>
          <a:noFill/>
        </p:spPr>
        <p:txBody>
          <a:bodyPr wrap="none" rtlCol="0" anchor="t">
            <a:spAutoFit/>
          </a:bodyPr>
          <a:p>
            <a:pPr algn="l"/>
            <a:r>
              <a:rPr lang="zh-CN" dirty="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sym typeface="+mn-ea"/>
              </a:rPr>
              <a:t>电子纸</a:t>
            </a:r>
            <a:r>
              <a:rPr lang="en-US" altLang="zh-CN" dirty="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sym typeface="+mn-ea"/>
              </a:rPr>
              <a:t>/</a:t>
            </a:r>
            <a:r>
              <a:rPr lang="zh-CN" altLang="en-US" dirty="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sym typeface="+mn-ea"/>
              </a:rPr>
              <a:t>电子价签</a:t>
            </a:r>
            <a:endParaRPr lang="zh-CN" altLang="en-US" dirty="0">
              <a:solidFill>
                <a:schemeClr val="tx1">
                  <a:lumMod val="75000"/>
                  <a:lumOff val="25000"/>
                </a:schemeClr>
              </a:solidFill>
              <a:latin typeface="苹方 常规" panose="020B0300000000000000" charset="-122"/>
              <a:ea typeface="苹方 常规" panose="020B0300000000000000" charset="-122"/>
              <a:cs typeface="苹方 常规" panose="020B0300000000000000" charset="-122"/>
              <a:sym typeface="+mn-ea"/>
            </a:endParaRPr>
          </a:p>
        </p:txBody>
      </p:sp>
      <p:grpSp>
        <p:nvGrpSpPr>
          <p:cNvPr id="7" name="组合 6"/>
          <p:cNvGrpSpPr/>
          <p:nvPr/>
        </p:nvGrpSpPr>
        <p:grpSpPr>
          <a:xfrm>
            <a:off x="643890" y="397510"/>
            <a:ext cx="2702560" cy="1013460"/>
            <a:chOff x="1014" y="626"/>
            <a:chExt cx="4256" cy="1596"/>
          </a:xfrm>
        </p:grpSpPr>
        <p:sp>
          <p:nvSpPr>
            <p:cNvPr id="19" name="文本框 18"/>
            <p:cNvSpPr txBox="1"/>
            <p:nvPr/>
          </p:nvSpPr>
          <p:spPr>
            <a:xfrm>
              <a:off x="1014" y="626"/>
              <a:ext cx="4256" cy="1016"/>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成功案例</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1014" y="1447"/>
              <a:ext cx="4256" cy="531"/>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S</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uccess case</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a:off x="1209" y="1998"/>
              <a:ext cx="1046" cy="224"/>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菱形 3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pic>
        <p:nvPicPr>
          <p:cNvPr id="5" name="图片 4" descr="组 1"/>
          <p:cNvPicPr>
            <a:picLocks noChangeAspect="1"/>
          </p:cNvPicPr>
          <p:nvPr/>
        </p:nvPicPr>
        <p:blipFill>
          <a:blip r:embed="rId1"/>
          <a:stretch>
            <a:fillRect/>
          </a:stretch>
        </p:blipFill>
        <p:spPr>
          <a:xfrm>
            <a:off x="756920" y="1874520"/>
            <a:ext cx="10678160" cy="3644900"/>
          </a:xfrm>
          <a:prstGeom prst="rect">
            <a:avLst/>
          </a:prstGeom>
        </p:spPr>
      </p:pic>
    </p:spTree>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5204460" y="1111250"/>
            <a:ext cx="1783080" cy="368300"/>
          </a:xfrm>
          <a:prstGeom prst="rect">
            <a:avLst/>
          </a:prstGeom>
          <a:noFill/>
        </p:spPr>
        <p:txBody>
          <a:bodyPr wrap="none" rtlCol="0" anchor="t">
            <a:spAutoFit/>
          </a:bodyPr>
          <a:p>
            <a:r>
              <a:rPr lang="zh-CN" altLang="en-US" dirty="0">
                <a:solidFill>
                  <a:schemeClr val="tx1">
                    <a:lumMod val="65000"/>
                    <a:lumOff val="35000"/>
                  </a:schemeClr>
                </a:solidFill>
                <a:latin typeface="苹方 常规" panose="020B0300000000000000" charset="-122"/>
                <a:ea typeface="苹方 常规" panose="020B0300000000000000" charset="-122"/>
                <a:sym typeface="+mn-ea"/>
              </a:rPr>
              <a:t>国内外客户案例</a:t>
            </a:r>
            <a:endParaRPr lang="zh-CN" altLang="en-US" dirty="0">
              <a:solidFill>
                <a:schemeClr val="tx1">
                  <a:lumMod val="65000"/>
                  <a:lumOff val="35000"/>
                </a:schemeClr>
              </a:solidFill>
              <a:latin typeface="苹方 常规" panose="020B0300000000000000" charset="-122"/>
              <a:ea typeface="苹方 常规" panose="020B0300000000000000" charset="-122"/>
              <a:sym typeface="+mn-ea"/>
            </a:endParaRPr>
          </a:p>
        </p:txBody>
      </p:sp>
      <p:sp>
        <p:nvSpPr>
          <p:cNvPr id="13" name="文本框 12"/>
          <p:cNvSpPr txBox="1"/>
          <p:nvPr/>
        </p:nvSpPr>
        <p:spPr>
          <a:xfrm>
            <a:off x="2785745" y="5789295"/>
            <a:ext cx="868680" cy="368300"/>
          </a:xfrm>
          <a:prstGeom prst="rect">
            <a:avLst/>
          </a:prstGeom>
          <a:noFill/>
        </p:spPr>
        <p:txBody>
          <a:bodyPr wrap="none" rtlCol="0" anchor="t">
            <a:spAutoFit/>
          </a:bodyPr>
          <a:p>
            <a:pPr algn="l"/>
            <a:r>
              <a:rPr lang="zh-CN" altLang="en-US" dirty="0">
                <a:solidFill>
                  <a:schemeClr val="tx1">
                    <a:lumMod val="75000"/>
                    <a:lumOff val="25000"/>
                  </a:schemeClr>
                </a:solidFill>
                <a:latin typeface="苹方 常规" panose="020B0300000000000000" charset="-122"/>
                <a:ea typeface="苹方 常规" panose="020B0300000000000000" charset="-122"/>
                <a:sym typeface="+mn-ea"/>
              </a:rPr>
              <a:t>广告机</a:t>
            </a:r>
            <a:endParaRPr lang="zh-CN" altLang="en-US" dirty="0">
              <a:solidFill>
                <a:schemeClr val="tx1">
                  <a:lumMod val="75000"/>
                  <a:lumOff val="25000"/>
                </a:schemeClr>
              </a:solidFill>
              <a:latin typeface="苹方 常规" panose="020B0300000000000000" charset="-122"/>
              <a:ea typeface="苹方 常规" panose="020B0300000000000000" charset="-122"/>
              <a:sym typeface="+mn-ea"/>
            </a:endParaRPr>
          </a:p>
        </p:txBody>
      </p:sp>
      <p:sp>
        <p:nvSpPr>
          <p:cNvPr id="14" name="文本框 13"/>
          <p:cNvSpPr txBox="1"/>
          <p:nvPr/>
        </p:nvSpPr>
        <p:spPr>
          <a:xfrm>
            <a:off x="7771765" y="5789295"/>
            <a:ext cx="1554480" cy="368300"/>
          </a:xfrm>
          <a:prstGeom prst="rect">
            <a:avLst/>
          </a:prstGeom>
          <a:noFill/>
        </p:spPr>
        <p:txBody>
          <a:bodyPr wrap="none" rtlCol="0" anchor="t">
            <a:spAutoFit/>
          </a:bodyPr>
          <a:p>
            <a:pPr algn="l"/>
            <a:r>
              <a:rPr lang="zh-CN" dirty="0">
                <a:solidFill>
                  <a:schemeClr val="tx1">
                    <a:lumMod val="75000"/>
                    <a:lumOff val="25000"/>
                  </a:schemeClr>
                </a:solidFill>
                <a:latin typeface="苹方 常规" panose="020B0300000000000000" charset="-122"/>
                <a:ea typeface="苹方 常规" panose="020B0300000000000000" charset="-122"/>
                <a:sym typeface="+mn-ea"/>
              </a:rPr>
              <a:t>智能会议终端</a:t>
            </a:r>
            <a:endParaRPr lang="zh-CN" dirty="0">
              <a:solidFill>
                <a:schemeClr val="tx1">
                  <a:lumMod val="75000"/>
                  <a:lumOff val="25000"/>
                </a:schemeClr>
              </a:solidFill>
              <a:latin typeface="苹方 常规" panose="020B0300000000000000" charset="-122"/>
              <a:ea typeface="苹方 常规" panose="020B0300000000000000" charset="-122"/>
              <a:sym typeface="+mn-ea"/>
            </a:endParaRPr>
          </a:p>
        </p:txBody>
      </p:sp>
      <p:grpSp>
        <p:nvGrpSpPr>
          <p:cNvPr id="8" name="组合 7"/>
          <p:cNvGrpSpPr/>
          <p:nvPr/>
        </p:nvGrpSpPr>
        <p:grpSpPr>
          <a:xfrm>
            <a:off x="643890" y="397510"/>
            <a:ext cx="2702560" cy="1013460"/>
            <a:chOff x="1014" y="626"/>
            <a:chExt cx="4256" cy="1596"/>
          </a:xfrm>
        </p:grpSpPr>
        <p:sp>
          <p:nvSpPr>
            <p:cNvPr id="19" name="文本框 18"/>
            <p:cNvSpPr txBox="1"/>
            <p:nvPr/>
          </p:nvSpPr>
          <p:spPr>
            <a:xfrm>
              <a:off x="1014" y="626"/>
              <a:ext cx="4256" cy="1016"/>
            </a:xfrm>
            <a:prstGeom prst="rect">
              <a:avLst/>
            </a:prstGeom>
            <a:noFill/>
          </p:spPr>
          <p:txBody>
            <a:bodyPr wrap="square" rtlCol="0">
              <a:spAutoFit/>
            </a:bodyPr>
            <a:p>
              <a:pPr algn="l"/>
              <a:r>
                <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成功案例</a:t>
              </a:r>
              <a:endParaRPr lang="zh-CN" altLang="en-US"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1014" y="1447"/>
              <a:ext cx="4256" cy="531"/>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S</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uccess case</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a:off x="1209" y="1998"/>
              <a:ext cx="1046" cy="224"/>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菱形 3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pic>
        <p:nvPicPr>
          <p:cNvPr id="2" name="图片 1" descr="组 1"/>
          <p:cNvPicPr>
            <a:picLocks noChangeAspect="1"/>
          </p:cNvPicPr>
          <p:nvPr/>
        </p:nvPicPr>
        <p:blipFill>
          <a:blip r:embed="rId1"/>
          <a:stretch>
            <a:fillRect/>
          </a:stretch>
        </p:blipFill>
        <p:spPr>
          <a:xfrm>
            <a:off x="852170" y="1732915"/>
            <a:ext cx="10487025" cy="3579495"/>
          </a:xfrm>
          <a:prstGeom prst="rect">
            <a:avLst/>
          </a:prstGeom>
        </p:spPr>
      </p:pic>
    </p:spTree>
  </p:cSld>
  <p:clrMapOvr>
    <a:masterClrMapping/>
  </p:clrMapOvr>
  <p:transition advClick="0">
    <p:sndAc>
      <p:stSnd>
        <p:snd r:embed="rId2" name="hammer.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巴尼触控logo_巴尼触控横版彩色"/>
          <p:cNvPicPr>
            <a:picLocks noChangeAspect="1"/>
          </p:cNvPicPr>
          <p:nvPr/>
        </p:nvPicPr>
        <p:blipFill>
          <a:blip r:embed="rId1"/>
          <a:stretch>
            <a:fillRect/>
          </a:stretch>
        </p:blipFill>
        <p:spPr>
          <a:xfrm>
            <a:off x="632460" y="160655"/>
            <a:ext cx="1804035" cy="737235"/>
          </a:xfrm>
          <a:prstGeom prst="rect">
            <a:avLst/>
          </a:prstGeom>
        </p:spPr>
      </p:pic>
      <p:pic>
        <p:nvPicPr>
          <p:cNvPr id="6" name="图片 5" descr="C:\Users\Administrator\Downloads\qrcode_for_gh_b0012bb86704_258.jpgqrcode_for_gh_b0012bb86704_258"/>
          <p:cNvPicPr>
            <a:picLocks noChangeAspect="1"/>
          </p:cNvPicPr>
          <p:nvPr/>
        </p:nvPicPr>
        <p:blipFill>
          <a:blip r:embed="rId2"/>
          <a:srcRect/>
          <a:stretch>
            <a:fillRect/>
          </a:stretch>
        </p:blipFill>
        <p:spPr>
          <a:xfrm>
            <a:off x="9861550" y="4628515"/>
            <a:ext cx="1706245" cy="1706880"/>
          </a:xfrm>
          <a:prstGeom prst="rect">
            <a:avLst/>
          </a:prstGeom>
        </p:spPr>
      </p:pic>
      <p:sp>
        <p:nvSpPr>
          <p:cNvPr id="14" name="文本框 13"/>
          <p:cNvSpPr txBox="1"/>
          <p:nvPr/>
        </p:nvSpPr>
        <p:spPr>
          <a:xfrm>
            <a:off x="10223183" y="6202045"/>
            <a:ext cx="982980" cy="506730"/>
          </a:xfrm>
          <a:prstGeom prst="rect">
            <a:avLst/>
          </a:prstGeom>
          <a:noFill/>
        </p:spPr>
        <p:txBody>
          <a:bodyPr wrap="none" rtlCol="0" anchor="t">
            <a:spAutoFit/>
          </a:bodyPr>
          <a:p>
            <a:pPr algn="l" fontAlgn="auto">
              <a:lnSpc>
                <a:spcPct val="150000"/>
              </a:lnSpc>
            </a:pPr>
            <a:r>
              <a:rPr lang="zh-CN" sz="900" dirty="0">
                <a:solidFill>
                  <a:schemeClr val="tx1">
                    <a:lumMod val="75000"/>
                    <a:lumOff val="25000"/>
                  </a:schemeClr>
                </a:solidFill>
                <a:latin typeface="思源黑体 CN Medium" panose="020B0600000000000000" charset="-122"/>
                <a:ea typeface="思源黑体 CN Medium" panose="020B0600000000000000" charset="-122"/>
                <a:sym typeface="+mn-ea"/>
              </a:rPr>
              <a:t>扫一扫更多精彩</a:t>
            </a:r>
            <a:endParaRPr lang="zh-CN" sz="900" dirty="0">
              <a:solidFill>
                <a:schemeClr val="tx1">
                  <a:lumMod val="75000"/>
                  <a:lumOff val="25000"/>
                </a:schemeClr>
              </a:solidFill>
              <a:latin typeface="思源黑体 CN Medium" panose="020B0600000000000000" charset="-122"/>
              <a:ea typeface="思源黑体 CN Medium" panose="020B0600000000000000" charset="-122"/>
              <a:sym typeface="+mn-ea"/>
            </a:endParaRPr>
          </a:p>
          <a:p>
            <a:pPr algn="ctr" fontAlgn="auto">
              <a:lnSpc>
                <a:spcPct val="150000"/>
              </a:lnSpc>
            </a:pPr>
            <a:r>
              <a:rPr lang="zh-CN" sz="900" dirty="0">
                <a:solidFill>
                  <a:schemeClr val="tx1">
                    <a:lumMod val="75000"/>
                    <a:lumOff val="25000"/>
                  </a:schemeClr>
                </a:solidFill>
                <a:latin typeface="思源黑体 CN Medium" panose="020B0600000000000000" charset="-122"/>
                <a:ea typeface="思源黑体 CN Medium" panose="020B0600000000000000" charset="-122"/>
                <a:sym typeface="+mn-ea"/>
              </a:rPr>
              <a:t>等你发现</a:t>
            </a:r>
            <a:endParaRPr lang="zh-CN" sz="900" dirty="0">
              <a:solidFill>
                <a:schemeClr val="tx1">
                  <a:lumMod val="75000"/>
                  <a:lumOff val="25000"/>
                </a:schemeClr>
              </a:solidFill>
              <a:latin typeface="思源黑体 CN Medium" panose="020B0600000000000000" charset="-122"/>
              <a:ea typeface="思源黑体 CN Medium" panose="020B0600000000000000" charset="-122"/>
              <a:sym typeface="+mn-ea"/>
            </a:endParaRPr>
          </a:p>
        </p:txBody>
      </p:sp>
      <p:grpSp>
        <p:nvGrpSpPr>
          <p:cNvPr id="2" name="组合 1"/>
          <p:cNvGrpSpPr/>
          <p:nvPr/>
        </p:nvGrpSpPr>
        <p:grpSpPr>
          <a:xfrm>
            <a:off x="749935" y="4628515"/>
            <a:ext cx="4401820" cy="2080260"/>
            <a:chOff x="1181" y="5999"/>
            <a:chExt cx="6932" cy="3276"/>
          </a:xfrm>
        </p:grpSpPr>
        <p:sp>
          <p:nvSpPr>
            <p:cNvPr id="8" name="文本框 7"/>
            <p:cNvSpPr txBox="1"/>
            <p:nvPr/>
          </p:nvSpPr>
          <p:spPr>
            <a:xfrm>
              <a:off x="1181" y="5999"/>
              <a:ext cx="6018" cy="871"/>
            </a:xfrm>
            <a:prstGeom prst="rect">
              <a:avLst/>
            </a:prstGeom>
            <a:noFill/>
          </p:spPr>
          <p:txBody>
            <a:bodyPr wrap="square" rtlCol="0" anchor="t">
              <a:spAutoFit/>
            </a:bodyPr>
            <a:p>
              <a:r>
                <a:rPr lang="zh-CN" altLang="en-US">
                  <a:latin typeface="苹方 常规" panose="020B0300000000000000" charset="-122"/>
                  <a:ea typeface="苹方 常规" panose="020B0300000000000000" charset="-122"/>
                  <a:cs typeface="苹方 常规" panose="020B0300000000000000" charset="-122"/>
                </a:rPr>
                <a:t>北京普诺兴科技有限公司</a:t>
              </a:r>
              <a:endParaRPr lang="zh-CN" altLang="en-US">
                <a:latin typeface="苹方 常规" panose="020B0300000000000000" charset="-122"/>
                <a:ea typeface="苹方 常规" panose="020B0300000000000000" charset="-122"/>
                <a:cs typeface="苹方 常规" panose="020B0300000000000000" charset="-122"/>
              </a:endParaRPr>
            </a:p>
            <a:p>
              <a:r>
                <a:rPr lang="en-US" altLang="zh-CN" sz="1200">
                  <a:latin typeface="苹方 常规" panose="020B0300000000000000" charset="-122"/>
                  <a:ea typeface="苹方 常规" panose="020B0300000000000000" charset="-122"/>
                  <a:cs typeface="苹方 常规" panose="020B0300000000000000" charset="-122"/>
                </a:rPr>
                <a:t>Beijing Proshine Technology Co.,Ltd.</a:t>
              </a:r>
              <a:endParaRPr lang="en-US" altLang="zh-CN" sz="1200">
                <a:latin typeface="苹方 常规" panose="020B0300000000000000" charset="-122"/>
                <a:ea typeface="苹方 常规" panose="020B0300000000000000" charset="-122"/>
                <a:cs typeface="苹方 常规" panose="020B0300000000000000" charset="-122"/>
              </a:endParaRPr>
            </a:p>
          </p:txBody>
        </p:sp>
        <p:sp>
          <p:nvSpPr>
            <p:cNvPr id="13" name="文本框 12"/>
            <p:cNvSpPr txBox="1"/>
            <p:nvPr/>
          </p:nvSpPr>
          <p:spPr>
            <a:xfrm>
              <a:off x="1277" y="7496"/>
              <a:ext cx="6836" cy="1779"/>
            </a:xfrm>
            <a:prstGeom prst="rect">
              <a:avLst/>
            </a:prstGeom>
            <a:noFill/>
          </p:spPr>
          <p:txBody>
            <a:bodyPr wrap="square" rtlCol="0" anchor="t">
              <a:spAutoFit/>
            </a:bodyPr>
            <a:p>
              <a:pPr algn="l" fontAlgn="auto">
                <a:lnSpc>
                  <a:spcPct val="150000"/>
                </a:lnSpc>
                <a:spcBef>
                  <a:spcPts val="0"/>
                </a:spcBef>
                <a:spcAft>
                  <a:spcPts val="0"/>
                </a:spcAft>
              </a:pPr>
              <a:r>
                <a:rPr lang="zh-CN"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电话：</a:t>
              </a:r>
              <a:r>
                <a:rPr lang="en-US" altLang="zh-CN"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010-62573798</a:t>
              </a:r>
              <a:endParaRPr lang="en-US" altLang="zh-CN"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spcBef>
                  <a:spcPts val="0"/>
                </a:spcBef>
                <a:spcAft>
                  <a:spcPts val="0"/>
                </a:spcAft>
              </a:pPr>
              <a:r>
                <a:rPr lang="zh-CN" altLang="en-US"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网址：</a:t>
              </a:r>
              <a:r>
                <a:rPr lang="en-US" altLang="zh-CN"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www.aibunnytouch.com</a:t>
              </a:r>
              <a:endParaRPr lang="en-US" altLang="zh-CN"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spcBef>
                  <a:spcPts val="0"/>
                </a:spcBef>
                <a:spcAft>
                  <a:spcPts val="0"/>
                </a:spcAft>
              </a:pPr>
              <a:r>
                <a:rPr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地址：北京市海淀区上地十街1号院东6号楼4层444室</a:t>
              </a:r>
              <a:endParaRPr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spcBef>
                  <a:spcPts val="0"/>
                </a:spcBef>
                <a:spcAft>
                  <a:spcPts val="0"/>
                </a:spcAft>
              </a:pPr>
              <a:r>
                <a:rPr lang="en-US"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深圳市宝安区宝源路永辉商务大厦1106室</a:t>
              </a:r>
              <a:endParaRPr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spcBef>
                  <a:spcPts val="0"/>
                </a:spcBef>
                <a:spcAft>
                  <a:spcPts val="0"/>
                </a:spcAft>
              </a:pPr>
              <a:r>
                <a:rPr lang="en-US"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瑞典索尔纳市约翰永贝里大街7号</a:t>
              </a:r>
              <a:endParaRPr sz="9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42" name="组合 41"/>
            <p:cNvGrpSpPr/>
            <p:nvPr/>
          </p:nvGrpSpPr>
          <p:grpSpPr>
            <a:xfrm rot="0">
              <a:off x="1277" y="6971"/>
              <a:ext cx="1046" cy="224"/>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菱形 4"/>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sp>
        <p:nvSpPr>
          <p:cNvPr id="11" name="文本框 10"/>
          <p:cNvSpPr txBox="1"/>
          <p:nvPr/>
        </p:nvSpPr>
        <p:spPr>
          <a:xfrm>
            <a:off x="632460" y="1292225"/>
            <a:ext cx="2418080" cy="2799715"/>
          </a:xfrm>
          <a:prstGeom prst="rect">
            <a:avLst/>
          </a:prstGeom>
          <a:noFill/>
        </p:spPr>
        <p:txBody>
          <a:bodyPr wrap="none" rtlCol="0">
            <a:spAutoFit/>
          </a:bodyPr>
          <a:p>
            <a:r>
              <a:rPr lang="zh-CN" altLang="en-US" sz="8800" b="1">
                <a:solidFill>
                  <a:schemeClr val="tx1">
                    <a:lumMod val="65000"/>
                    <a:lumOff val="35000"/>
                  </a:schemeClr>
                </a:solidFill>
              </a:rPr>
              <a:t>感谢</a:t>
            </a:r>
            <a:endParaRPr lang="zh-CN" altLang="en-US" sz="8800" b="1">
              <a:solidFill>
                <a:schemeClr val="tx1">
                  <a:lumMod val="65000"/>
                  <a:lumOff val="35000"/>
                </a:schemeClr>
              </a:solidFill>
            </a:endParaRPr>
          </a:p>
          <a:p>
            <a:r>
              <a:rPr lang="zh-CN" altLang="en-US" sz="8800" b="1">
                <a:solidFill>
                  <a:schemeClr val="tx1">
                    <a:lumMod val="65000"/>
                    <a:lumOff val="35000"/>
                  </a:schemeClr>
                </a:solidFill>
              </a:rPr>
              <a:t>观看</a:t>
            </a:r>
            <a:endParaRPr lang="zh-CN" altLang="en-US" sz="8800" b="1">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63525" y="0"/>
            <a:ext cx="116897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公司定位"/>
          <p:cNvPicPr>
            <a:picLocks noChangeAspect="1"/>
          </p:cNvPicPr>
          <p:nvPr>
            <p:custDataLst>
              <p:tags r:id="rId1"/>
            </p:custDataLst>
          </p:nvPr>
        </p:nvPicPr>
        <p:blipFill>
          <a:blip r:embed="rId2"/>
          <a:srcRect/>
          <a:stretch>
            <a:fillRect/>
          </a:stretch>
        </p:blipFill>
        <p:spPr>
          <a:xfrm>
            <a:off x="9401810" y="1711960"/>
            <a:ext cx="2790190" cy="5160645"/>
          </a:xfrm>
          <a:prstGeom prst="rect">
            <a:avLst/>
          </a:prstGeom>
        </p:spPr>
      </p:pic>
      <p:pic>
        <p:nvPicPr>
          <p:cNvPr id="8" name="图片 7" descr="组 3"/>
          <p:cNvPicPr>
            <a:picLocks noChangeAspect="1"/>
          </p:cNvPicPr>
          <p:nvPr>
            <p:custDataLst>
              <p:tags r:id="rId3"/>
            </p:custDataLst>
          </p:nvPr>
        </p:nvPicPr>
        <p:blipFill>
          <a:blip r:embed="rId4"/>
          <a:stretch>
            <a:fillRect/>
          </a:stretch>
        </p:blipFill>
        <p:spPr>
          <a:xfrm>
            <a:off x="-13970" y="1711960"/>
            <a:ext cx="9046845" cy="4866005"/>
          </a:xfrm>
          <a:prstGeom prst="rect">
            <a:avLst/>
          </a:prstGeom>
        </p:spPr>
      </p:pic>
      <p:sp>
        <p:nvSpPr>
          <p:cNvPr id="19" name="文本框 18"/>
          <p:cNvSpPr txBox="1"/>
          <p:nvPr/>
        </p:nvSpPr>
        <p:spPr>
          <a:xfrm>
            <a:off x="634365" y="397510"/>
            <a:ext cx="2702560" cy="645160"/>
          </a:xfrm>
          <a:prstGeom prst="rect">
            <a:avLst/>
          </a:prstGeom>
          <a:noFill/>
        </p:spPr>
        <p:txBody>
          <a:bodyPr wrap="square" rtlCol="0">
            <a:spAutoFit/>
          </a:bodyPr>
          <a:p>
            <a:pPr algn="l"/>
            <a:r>
              <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公司定位</a:t>
            </a:r>
            <a:endPar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634365" y="918845"/>
            <a:ext cx="2702560"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Company positioning</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a:off x="767715" y="1268730"/>
            <a:ext cx="664210" cy="142240"/>
            <a:chOff x="1209" y="1998"/>
            <a:chExt cx="1046" cy="224"/>
          </a:xfrm>
        </p:grpSpPr>
        <p:sp>
          <p:nvSpPr>
            <p:cNvPr id="34" name="菱形 33"/>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菱形 3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634365" y="397510"/>
            <a:ext cx="2702560" cy="645160"/>
          </a:xfrm>
          <a:prstGeom prst="rect">
            <a:avLst/>
          </a:prstGeom>
          <a:noFill/>
        </p:spPr>
        <p:txBody>
          <a:bodyPr wrap="square" rtlCol="0">
            <a:spAutoFit/>
          </a:bodyPr>
          <a:p>
            <a:pPr algn="l"/>
            <a:r>
              <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发展优势</a:t>
            </a:r>
            <a:endPar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634365" y="918845"/>
            <a:ext cx="2702560" cy="337185"/>
          </a:xfrm>
          <a:prstGeom prst="rect">
            <a:avLst/>
          </a:prstGeom>
          <a:noFill/>
        </p:spPr>
        <p:txBody>
          <a:bodyPr wrap="square" rtlCol="0">
            <a:spAutoFit/>
          </a:bodyPr>
          <a:p>
            <a:pPr algn="l"/>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D</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evelopment </a:t>
            </a:r>
            <a:r>
              <a:rPr lang="en-US"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a</a:t>
            </a:r>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dvantages</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42" name="组合 41"/>
          <p:cNvGrpSpPr/>
          <p:nvPr/>
        </p:nvGrpSpPr>
        <p:grpSpPr>
          <a:xfrm rot="0">
            <a:off x="767715" y="1268730"/>
            <a:ext cx="664210" cy="142240"/>
            <a:chOff x="1209" y="1998"/>
            <a:chExt cx="1046" cy="224"/>
          </a:xfrm>
        </p:grpSpPr>
        <p:sp>
          <p:nvSpPr>
            <p:cNvPr id="2" name="菱形 1"/>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菱形 6"/>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菱形 36"/>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8" name="文本框 7"/>
          <p:cNvSpPr txBox="1"/>
          <p:nvPr/>
        </p:nvSpPr>
        <p:spPr>
          <a:xfrm>
            <a:off x="635000" y="1577340"/>
            <a:ext cx="9312275" cy="922020"/>
          </a:xfrm>
          <a:prstGeom prst="rect">
            <a:avLst/>
          </a:prstGeom>
          <a:noFill/>
        </p:spPr>
        <p:txBody>
          <a:bodyPr wrap="square" rtlCol="0">
            <a:spAutoFit/>
          </a:bodyPr>
          <a:p>
            <a:pPr algn="l" fontAlgn="auto">
              <a:lnSpc>
                <a:spcPct val="150000"/>
              </a:lnSpc>
            </a:pPr>
            <a:r>
              <a:rPr lang="zh-CN" altLang="en-US" sz="20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普诺兴公司可提供：</a:t>
            </a:r>
            <a:endParaRPr lang="zh-CN" altLang="en-US" sz="20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工业设计</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          </a:t>
            </a: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主板设计</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          </a:t>
            </a: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供应链服务</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          </a:t>
            </a: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工厂加工</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          </a:t>
            </a: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软件开发</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          </a:t>
            </a: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算法定制等</a:t>
            </a:r>
            <a:endPar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p:txBody>
      </p:sp>
      <p:grpSp>
        <p:nvGrpSpPr>
          <p:cNvPr id="55" name="组合 54"/>
          <p:cNvGrpSpPr/>
          <p:nvPr/>
        </p:nvGrpSpPr>
        <p:grpSpPr>
          <a:xfrm>
            <a:off x="6724015" y="3034030"/>
            <a:ext cx="2112010" cy="2613660"/>
            <a:chOff x="5659" y="3037"/>
            <a:chExt cx="3326" cy="4116"/>
          </a:xfrm>
        </p:grpSpPr>
        <p:sp>
          <p:nvSpPr>
            <p:cNvPr id="40" name="椭圆 39"/>
            <p:cNvSpPr/>
            <p:nvPr/>
          </p:nvSpPr>
          <p:spPr>
            <a:xfrm>
              <a:off x="5659" y="3037"/>
              <a:ext cx="1105" cy="1105"/>
            </a:xfrm>
            <a:prstGeom prst="ellipse">
              <a:avLst/>
            </a:prstGeom>
            <a:solidFill>
              <a:srgbClr val="7B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descr="芯片"/>
            <p:cNvPicPr>
              <a:picLocks noChangeAspect="1"/>
            </p:cNvPicPr>
            <p:nvPr/>
          </p:nvPicPr>
          <p:blipFill>
            <a:blip r:embed="rId1"/>
            <a:stretch>
              <a:fillRect/>
            </a:stretch>
          </p:blipFill>
          <p:spPr>
            <a:xfrm>
              <a:off x="5786" y="3164"/>
              <a:ext cx="851" cy="851"/>
            </a:xfrm>
            <a:prstGeom prst="rect">
              <a:avLst/>
            </a:prstGeom>
          </p:spPr>
        </p:pic>
        <p:sp>
          <p:nvSpPr>
            <p:cNvPr id="39" name="文本框 38"/>
            <p:cNvSpPr txBox="1"/>
            <p:nvPr/>
          </p:nvSpPr>
          <p:spPr>
            <a:xfrm>
              <a:off x="6754" y="3037"/>
              <a:ext cx="1728" cy="580"/>
            </a:xfrm>
            <a:prstGeom prst="rect">
              <a:avLst/>
            </a:prstGeom>
            <a:noFill/>
          </p:spPr>
          <p:txBody>
            <a:bodyPr wrap="none" rtlCol="0">
              <a:spAutoFit/>
            </a:bodyPr>
            <a:p>
              <a:r>
                <a:rPr lang="zh-CN" altLang="en-US">
                  <a:solidFill>
                    <a:schemeClr val="tx1">
                      <a:lumMod val="65000"/>
                      <a:lumOff val="35000"/>
                    </a:schemeClr>
                  </a:solidFill>
                </a:rPr>
                <a:t>板卡设计</a:t>
              </a:r>
              <a:endParaRPr lang="zh-CN" altLang="en-US">
                <a:solidFill>
                  <a:schemeClr val="tx1">
                    <a:lumMod val="65000"/>
                    <a:lumOff val="35000"/>
                  </a:schemeClr>
                </a:solidFill>
              </a:endParaRPr>
            </a:p>
          </p:txBody>
        </p:sp>
        <p:sp>
          <p:nvSpPr>
            <p:cNvPr id="41" name="文本框 40"/>
            <p:cNvSpPr txBox="1"/>
            <p:nvPr/>
          </p:nvSpPr>
          <p:spPr>
            <a:xfrm>
              <a:off x="6754" y="3617"/>
              <a:ext cx="2231" cy="3536"/>
            </a:xfrm>
            <a:prstGeom prst="rect">
              <a:avLst/>
            </a:prstGeom>
            <a:noFill/>
          </p:spPr>
          <p:txBody>
            <a:bodyPr wrap="none" rtlCol="0">
              <a:spAutoFit/>
            </a:bodyPr>
            <a:p>
              <a:pPr marL="285750" indent="-285750" fontAlgn="auto">
                <a:lnSpc>
                  <a:spcPct val="125000"/>
                </a:lnSpc>
                <a:buFont typeface="Arial" panose="020B0604020202020204" pitchFamily="34" charset="0"/>
                <a:buChar char="•"/>
              </a:pPr>
              <a:r>
                <a:rPr lang="en-US" altLang="zh-CN" sz="1600">
                  <a:solidFill>
                    <a:srgbClr val="8694A4"/>
                  </a:solidFill>
                </a:rPr>
                <a:t>IOT</a:t>
              </a:r>
              <a:r>
                <a:rPr lang="zh-CN" altLang="en-US" sz="1600">
                  <a:solidFill>
                    <a:srgbClr val="8694A4"/>
                  </a:solidFill>
                </a:rPr>
                <a:t>物联类</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en-US" altLang="zh-CN" sz="1600">
                  <a:solidFill>
                    <a:srgbClr val="8694A4"/>
                  </a:solidFill>
                </a:rPr>
                <a:t>NFC</a:t>
              </a:r>
              <a:r>
                <a:rPr lang="zh-CN" altLang="en-US" sz="1600">
                  <a:solidFill>
                    <a:srgbClr val="8694A4"/>
                  </a:solidFill>
                </a:rPr>
                <a:t>刷卡</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zh-CN" altLang="en-US" sz="1600">
                  <a:solidFill>
                    <a:srgbClr val="8694A4"/>
                  </a:solidFill>
                </a:rPr>
                <a:t>安卓主板</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zh-CN" altLang="en-US" sz="1600">
                  <a:solidFill>
                    <a:srgbClr val="8694A4"/>
                  </a:solidFill>
                </a:rPr>
                <a:t>测温类</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zh-CN" altLang="en-US" sz="1600">
                  <a:solidFill>
                    <a:srgbClr val="8694A4"/>
                  </a:solidFill>
                </a:rPr>
                <a:t>人工智能</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zh-CN" altLang="en-US" sz="1600">
                  <a:solidFill>
                    <a:srgbClr val="8694A4"/>
                  </a:solidFill>
                </a:rPr>
                <a:t>继电器</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en-US" altLang="zh-CN" sz="1600">
                  <a:solidFill>
                    <a:srgbClr val="8694A4"/>
                  </a:solidFill>
                </a:rPr>
                <a:t>......</a:t>
              </a:r>
              <a:endParaRPr lang="en-US" altLang="zh-CN" sz="1600">
                <a:solidFill>
                  <a:srgbClr val="8694A4"/>
                </a:solidFill>
              </a:endParaRPr>
            </a:p>
          </p:txBody>
        </p:sp>
      </p:grpSp>
      <p:grpSp>
        <p:nvGrpSpPr>
          <p:cNvPr id="49" name="组合 48"/>
          <p:cNvGrpSpPr/>
          <p:nvPr/>
        </p:nvGrpSpPr>
        <p:grpSpPr>
          <a:xfrm>
            <a:off x="625475" y="3036570"/>
            <a:ext cx="2999105" cy="3537585"/>
            <a:chOff x="10728" y="3037"/>
            <a:chExt cx="4723" cy="5571"/>
          </a:xfrm>
        </p:grpSpPr>
        <p:grpSp>
          <p:nvGrpSpPr>
            <p:cNvPr id="38" name="组合 37"/>
            <p:cNvGrpSpPr/>
            <p:nvPr/>
          </p:nvGrpSpPr>
          <p:grpSpPr>
            <a:xfrm>
              <a:off x="10728" y="3038"/>
              <a:ext cx="1105" cy="1105"/>
              <a:chOff x="11928" y="8369"/>
              <a:chExt cx="1105" cy="1105"/>
            </a:xfrm>
          </p:grpSpPr>
          <p:sp>
            <p:nvSpPr>
              <p:cNvPr id="44" name="椭圆 43"/>
              <p:cNvSpPr/>
              <p:nvPr/>
            </p:nvSpPr>
            <p:spPr>
              <a:xfrm>
                <a:off x="11928" y="8369"/>
                <a:ext cx="1105" cy="1105"/>
              </a:xfrm>
              <a:prstGeom prst="ellipse">
                <a:avLst/>
              </a:prstGeom>
              <a:solidFill>
                <a:srgbClr val="965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descr="应用,软件配置_jurassic"/>
              <p:cNvPicPr>
                <a:picLocks noChangeAspect="1"/>
              </p:cNvPicPr>
              <p:nvPr/>
            </p:nvPicPr>
            <p:blipFill>
              <a:blip r:embed="rId2"/>
              <a:stretch>
                <a:fillRect/>
              </a:stretch>
            </p:blipFill>
            <p:spPr>
              <a:xfrm>
                <a:off x="12226" y="8667"/>
                <a:ext cx="508" cy="508"/>
              </a:xfrm>
              <a:prstGeom prst="rect">
                <a:avLst/>
              </a:prstGeom>
            </p:spPr>
          </p:pic>
        </p:grpSp>
        <p:sp>
          <p:nvSpPr>
            <p:cNvPr id="45" name="文本框 44"/>
            <p:cNvSpPr txBox="1"/>
            <p:nvPr/>
          </p:nvSpPr>
          <p:spPr>
            <a:xfrm>
              <a:off x="11833" y="3037"/>
              <a:ext cx="1728" cy="580"/>
            </a:xfrm>
            <a:prstGeom prst="rect">
              <a:avLst/>
            </a:prstGeom>
            <a:noFill/>
          </p:spPr>
          <p:txBody>
            <a:bodyPr wrap="none" rtlCol="0">
              <a:spAutoFit/>
            </a:bodyPr>
            <a:p>
              <a:r>
                <a:rPr lang="zh-CN" altLang="en-US">
                  <a:solidFill>
                    <a:schemeClr val="tx1">
                      <a:lumMod val="65000"/>
                      <a:lumOff val="35000"/>
                    </a:schemeClr>
                  </a:solidFill>
                </a:rPr>
                <a:t>整机设计</a:t>
              </a:r>
              <a:endParaRPr lang="zh-CN" altLang="en-US">
                <a:solidFill>
                  <a:schemeClr val="tx1">
                    <a:lumMod val="65000"/>
                    <a:lumOff val="35000"/>
                  </a:schemeClr>
                </a:solidFill>
              </a:endParaRPr>
            </a:p>
          </p:txBody>
        </p:sp>
        <p:sp>
          <p:nvSpPr>
            <p:cNvPr id="46" name="文本框 45"/>
            <p:cNvSpPr txBox="1"/>
            <p:nvPr/>
          </p:nvSpPr>
          <p:spPr>
            <a:xfrm>
              <a:off x="11833" y="3617"/>
              <a:ext cx="3618" cy="4991"/>
            </a:xfrm>
            <a:prstGeom prst="rect">
              <a:avLst/>
            </a:prstGeom>
            <a:noFill/>
          </p:spPr>
          <p:txBody>
            <a:bodyPr wrap="none" rtlCol="0">
              <a:spAutoFit/>
            </a:bodyPr>
            <a:p>
              <a:pPr marL="285750" indent="-285750" algn="l" fontAlgn="auto">
                <a:lnSpc>
                  <a:spcPct val="125000"/>
                </a:lnSpc>
                <a:buFont typeface="Arial" panose="020B0604020202020204" pitchFamily="34" charset="0"/>
                <a:buChar char="•"/>
              </a:pPr>
              <a:r>
                <a:rPr lang="en-US" altLang="zh-CN" sz="1600">
                  <a:solidFill>
                    <a:srgbClr val="8694A4"/>
                  </a:solidFill>
                  <a:sym typeface="+mn-ea"/>
                </a:rPr>
                <a:t>INCELL</a:t>
              </a:r>
              <a:r>
                <a:rPr lang="zh-CN" altLang="en-US" sz="1600">
                  <a:solidFill>
                    <a:srgbClr val="8694A4"/>
                  </a:solidFill>
                  <a:sym typeface="+mn-ea"/>
                </a:rPr>
                <a:t>产品系列</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zh-CN" altLang="en-US" sz="1600">
                  <a:solidFill>
                    <a:srgbClr val="8694A4"/>
                  </a:solidFill>
                </a:rPr>
                <a:t>电子班牌</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zh-CN" altLang="en-US" sz="1600">
                  <a:solidFill>
                    <a:srgbClr val="8694A4"/>
                  </a:solidFill>
                </a:rPr>
                <a:t>电子时钟（单双面）</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zh-CN" altLang="en-US" sz="1600">
                  <a:solidFill>
                    <a:srgbClr val="8694A4"/>
                  </a:solidFill>
                </a:rPr>
                <a:t>艺屏</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zh-CN" altLang="en-US" sz="1600">
                  <a:solidFill>
                    <a:srgbClr val="8694A4"/>
                  </a:solidFill>
                </a:rPr>
                <a:t>直播机</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zh-CN" altLang="en-US" sz="1600">
                  <a:solidFill>
                    <a:srgbClr val="8694A4"/>
                  </a:solidFill>
                </a:rPr>
                <a:t>智慧黑白</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zh-CN" altLang="en-US" sz="1600">
                  <a:solidFill>
                    <a:srgbClr val="8694A4"/>
                  </a:solidFill>
                </a:rPr>
                <a:t>智能白板</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zh-CN" altLang="en-US" sz="1600">
                  <a:solidFill>
                    <a:srgbClr val="8694A4"/>
                  </a:solidFill>
                </a:rPr>
                <a:t>广告机</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zh-CN" altLang="en-US" sz="1600">
                  <a:solidFill>
                    <a:srgbClr val="8694A4"/>
                  </a:solidFill>
                </a:rPr>
                <a:t>模组</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en-US" altLang="zh-CN" sz="1600">
                  <a:solidFill>
                    <a:srgbClr val="8694A4"/>
                  </a:solidFill>
                </a:rPr>
                <a:t>......</a:t>
              </a:r>
              <a:endParaRPr lang="en-US" altLang="zh-CN" sz="1600">
                <a:solidFill>
                  <a:srgbClr val="8694A4"/>
                </a:solidFill>
              </a:endParaRPr>
            </a:p>
          </p:txBody>
        </p:sp>
      </p:grpSp>
      <p:grpSp>
        <p:nvGrpSpPr>
          <p:cNvPr id="53" name="组合 52"/>
          <p:cNvGrpSpPr/>
          <p:nvPr/>
        </p:nvGrpSpPr>
        <p:grpSpPr>
          <a:xfrm>
            <a:off x="3979545" y="3034030"/>
            <a:ext cx="2389505" cy="2921635"/>
            <a:chOff x="15664" y="3037"/>
            <a:chExt cx="3763" cy="4601"/>
          </a:xfrm>
        </p:grpSpPr>
        <p:grpSp>
          <p:nvGrpSpPr>
            <p:cNvPr id="23" name="组合 22"/>
            <p:cNvGrpSpPr/>
            <p:nvPr/>
          </p:nvGrpSpPr>
          <p:grpSpPr>
            <a:xfrm>
              <a:off x="15664" y="3053"/>
              <a:ext cx="1105" cy="1105"/>
              <a:chOff x="8501" y="8385"/>
              <a:chExt cx="1105" cy="1105"/>
            </a:xfrm>
          </p:grpSpPr>
          <p:sp>
            <p:nvSpPr>
              <p:cNvPr id="43" name="椭圆 42"/>
              <p:cNvSpPr/>
              <p:nvPr/>
            </p:nvSpPr>
            <p:spPr>
              <a:xfrm>
                <a:off x="8501" y="8385"/>
                <a:ext cx="1105" cy="1105"/>
              </a:xfrm>
              <a:prstGeom prst="ellipse">
                <a:avLst/>
              </a:prstGeom>
              <a:solidFill>
                <a:srgbClr val="A47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显示屏"/>
              <p:cNvPicPr>
                <a:picLocks noChangeAspect="1"/>
              </p:cNvPicPr>
              <p:nvPr/>
            </p:nvPicPr>
            <p:blipFill>
              <a:blip r:embed="rId3"/>
              <a:srcRect/>
              <a:stretch>
                <a:fillRect/>
              </a:stretch>
            </p:blipFill>
            <p:spPr>
              <a:xfrm>
                <a:off x="8761" y="8698"/>
                <a:ext cx="585" cy="478"/>
              </a:xfrm>
              <a:prstGeom prst="rect">
                <a:avLst/>
              </a:prstGeom>
            </p:spPr>
          </p:pic>
        </p:grpSp>
        <p:sp>
          <p:nvSpPr>
            <p:cNvPr id="47" name="文本框 46"/>
            <p:cNvSpPr txBox="1"/>
            <p:nvPr/>
          </p:nvSpPr>
          <p:spPr>
            <a:xfrm>
              <a:off x="16769" y="3037"/>
              <a:ext cx="1728" cy="580"/>
            </a:xfrm>
            <a:prstGeom prst="rect">
              <a:avLst/>
            </a:prstGeom>
            <a:noFill/>
          </p:spPr>
          <p:txBody>
            <a:bodyPr wrap="none" rtlCol="0">
              <a:spAutoFit/>
            </a:bodyPr>
            <a:p>
              <a:r>
                <a:rPr lang="zh-CN" altLang="en-US">
                  <a:solidFill>
                    <a:schemeClr val="tx1">
                      <a:lumMod val="65000"/>
                      <a:lumOff val="35000"/>
                    </a:schemeClr>
                  </a:solidFill>
                </a:rPr>
                <a:t>软件设计</a:t>
              </a:r>
              <a:endParaRPr lang="zh-CN" altLang="en-US">
                <a:solidFill>
                  <a:schemeClr val="tx1">
                    <a:lumMod val="65000"/>
                    <a:lumOff val="35000"/>
                  </a:schemeClr>
                </a:solidFill>
              </a:endParaRPr>
            </a:p>
          </p:txBody>
        </p:sp>
        <p:sp>
          <p:nvSpPr>
            <p:cNvPr id="48" name="文本框 47"/>
            <p:cNvSpPr txBox="1"/>
            <p:nvPr/>
          </p:nvSpPr>
          <p:spPr>
            <a:xfrm>
              <a:off x="16769" y="3617"/>
              <a:ext cx="2658" cy="4021"/>
            </a:xfrm>
            <a:prstGeom prst="rect">
              <a:avLst/>
            </a:prstGeom>
            <a:noFill/>
          </p:spPr>
          <p:txBody>
            <a:bodyPr wrap="none" rtlCol="0">
              <a:spAutoFit/>
            </a:bodyPr>
            <a:p>
              <a:pPr marL="285750" indent="-285750" fontAlgn="auto">
                <a:lnSpc>
                  <a:spcPct val="125000"/>
                </a:lnSpc>
                <a:buFont typeface="Arial" panose="020B0604020202020204" pitchFamily="34" charset="0"/>
                <a:buChar char="•"/>
              </a:pPr>
              <a:r>
                <a:rPr lang="zh-CN" altLang="en-US" sz="1600">
                  <a:solidFill>
                    <a:srgbClr val="8694A4"/>
                  </a:solidFill>
                </a:rPr>
                <a:t>设备远程控制</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zh-CN" altLang="en-US" sz="1600">
                  <a:solidFill>
                    <a:srgbClr val="8694A4"/>
                  </a:solidFill>
                </a:rPr>
                <a:t>信息发布</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zh-CN" altLang="en-US" sz="1600">
                  <a:solidFill>
                    <a:srgbClr val="8694A4"/>
                  </a:solidFill>
                </a:rPr>
                <a:t>考勤系统</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zh-CN" altLang="en-US" sz="1600">
                  <a:solidFill>
                    <a:srgbClr val="8694A4"/>
                  </a:solidFill>
                </a:rPr>
                <a:t>会议预约</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zh-CN" altLang="en-US" sz="1600">
                  <a:solidFill>
                    <a:srgbClr val="8694A4"/>
                  </a:solidFill>
                </a:rPr>
                <a:t>人脸识别</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zh-CN" altLang="en-US" sz="1600">
                  <a:solidFill>
                    <a:srgbClr val="8694A4"/>
                  </a:solidFill>
                </a:rPr>
                <a:t>互动系统</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zh-CN" altLang="en-US" sz="1600">
                  <a:solidFill>
                    <a:srgbClr val="8694A4"/>
                  </a:solidFill>
                </a:rPr>
                <a:t>门禁系统</a:t>
              </a:r>
              <a:endParaRPr lang="zh-CN" altLang="en-US" sz="1600">
                <a:solidFill>
                  <a:srgbClr val="8694A4"/>
                </a:solidFill>
              </a:endParaRPr>
            </a:p>
            <a:p>
              <a:pPr marL="285750" indent="-285750" fontAlgn="auto">
                <a:lnSpc>
                  <a:spcPct val="125000"/>
                </a:lnSpc>
                <a:buFont typeface="Arial" panose="020B0604020202020204" pitchFamily="34" charset="0"/>
                <a:buChar char="•"/>
              </a:pPr>
              <a:r>
                <a:rPr lang="en-US" altLang="zh-CN" sz="1600">
                  <a:solidFill>
                    <a:srgbClr val="8694A4"/>
                  </a:solidFill>
                </a:rPr>
                <a:t>......</a:t>
              </a:r>
              <a:endParaRPr lang="en-US" altLang="zh-CN" sz="1600">
                <a:solidFill>
                  <a:srgbClr val="8694A4"/>
                </a:solidFill>
              </a:endParaRPr>
            </a:p>
          </p:txBody>
        </p:sp>
      </p:grpSp>
      <p:grpSp>
        <p:nvGrpSpPr>
          <p:cNvPr id="9" name="组合 8"/>
          <p:cNvGrpSpPr/>
          <p:nvPr/>
        </p:nvGrpSpPr>
        <p:grpSpPr>
          <a:xfrm>
            <a:off x="9190990" y="3034030"/>
            <a:ext cx="2954020" cy="1998345"/>
            <a:chOff x="15149" y="4778"/>
            <a:chExt cx="4652" cy="3147"/>
          </a:xfrm>
        </p:grpSpPr>
        <p:sp>
          <p:nvSpPr>
            <p:cNvPr id="89" name="文本框 88"/>
            <p:cNvSpPr txBox="1"/>
            <p:nvPr/>
          </p:nvSpPr>
          <p:spPr>
            <a:xfrm>
              <a:off x="16254" y="4778"/>
              <a:ext cx="2088" cy="580"/>
            </a:xfrm>
            <a:prstGeom prst="rect">
              <a:avLst/>
            </a:prstGeom>
            <a:noFill/>
          </p:spPr>
          <p:txBody>
            <a:bodyPr wrap="none" rtlCol="0">
              <a:spAutoFit/>
            </a:bodyPr>
            <a:p>
              <a:r>
                <a:rPr lang="zh-CN" altLang="en-US">
                  <a:solidFill>
                    <a:schemeClr val="tx1">
                      <a:lumMod val="65000"/>
                      <a:lumOff val="35000"/>
                    </a:schemeClr>
                  </a:solidFill>
                </a:rPr>
                <a:t>我们的团队</a:t>
              </a:r>
              <a:endParaRPr lang="zh-CN" altLang="en-US">
                <a:solidFill>
                  <a:schemeClr val="tx1">
                    <a:lumMod val="65000"/>
                    <a:lumOff val="35000"/>
                  </a:schemeClr>
                </a:solidFill>
              </a:endParaRPr>
            </a:p>
          </p:txBody>
        </p:sp>
        <p:sp>
          <p:nvSpPr>
            <p:cNvPr id="138" name="文本框 137"/>
            <p:cNvSpPr txBox="1"/>
            <p:nvPr/>
          </p:nvSpPr>
          <p:spPr>
            <a:xfrm>
              <a:off x="16254" y="5358"/>
              <a:ext cx="3547" cy="2567"/>
            </a:xfrm>
            <a:prstGeom prst="rect">
              <a:avLst/>
            </a:prstGeom>
            <a:noFill/>
          </p:spPr>
          <p:txBody>
            <a:bodyPr wrap="none" rtlCol="0">
              <a:spAutoFit/>
            </a:bodyPr>
            <a:p>
              <a:pPr marL="285750" indent="-285750" algn="l" fontAlgn="auto">
                <a:lnSpc>
                  <a:spcPct val="125000"/>
                </a:lnSpc>
                <a:buFont typeface="Arial" panose="020B0604020202020204" pitchFamily="34" charset="0"/>
                <a:buChar char="•"/>
              </a:pPr>
              <a:r>
                <a:rPr lang="en-US" altLang="zh-CN" sz="1600">
                  <a:solidFill>
                    <a:srgbClr val="8694A4"/>
                  </a:solidFill>
                </a:rPr>
                <a:t>Google</a:t>
              </a:r>
              <a:r>
                <a:rPr lang="zh-CN" altLang="en-US" sz="1600">
                  <a:solidFill>
                    <a:srgbClr val="8694A4"/>
                  </a:solidFill>
                </a:rPr>
                <a:t>科学家</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en-US" altLang="zh-CN" sz="1600">
                  <a:solidFill>
                    <a:srgbClr val="8694A4"/>
                  </a:solidFill>
                </a:rPr>
                <a:t>IBM</a:t>
              </a:r>
              <a:r>
                <a:rPr lang="zh-CN" altLang="en-US" sz="1600">
                  <a:solidFill>
                    <a:srgbClr val="8694A4"/>
                  </a:solidFill>
                </a:rPr>
                <a:t>大数据运营专家</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zh-CN" altLang="en-US" sz="1600">
                  <a:solidFill>
                    <a:srgbClr val="8694A4"/>
                  </a:solidFill>
                </a:rPr>
                <a:t>芯片原厂研发总裁</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zh-CN" altLang="en-US" sz="1600">
                  <a:solidFill>
                    <a:srgbClr val="8694A4"/>
                  </a:solidFill>
                </a:rPr>
                <a:t>教育行业市场专家</a:t>
              </a:r>
              <a:endParaRPr lang="zh-CN" altLang="en-US" sz="1600">
                <a:solidFill>
                  <a:srgbClr val="8694A4"/>
                </a:solidFill>
              </a:endParaRPr>
            </a:p>
            <a:p>
              <a:pPr marL="285750" indent="-285750" algn="l" fontAlgn="auto">
                <a:lnSpc>
                  <a:spcPct val="125000"/>
                </a:lnSpc>
                <a:buFont typeface="Arial" panose="020B0604020202020204" pitchFamily="34" charset="0"/>
                <a:buChar char="•"/>
              </a:pPr>
              <a:r>
                <a:rPr lang="en-US" altLang="zh-CN" sz="1600">
                  <a:solidFill>
                    <a:srgbClr val="8694A4"/>
                  </a:solidFill>
                </a:rPr>
                <a:t>......</a:t>
              </a:r>
              <a:endParaRPr lang="en-US" altLang="zh-CN" sz="1600">
                <a:solidFill>
                  <a:srgbClr val="8694A4"/>
                </a:solidFill>
              </a:endParaRPr>
            </a:p>
          </p:txBody>
        </p:sp>
        <p:grpSp>
          <p:nvGrpSpPr>
            <p:cNvPr id="10" name="组合 9"/>
            <p:cNvGrpSpPr/>
            <p:nvPr/>
          </p:nvGrpSpPr>
          <p:grpSpPr>
            <a:xfrm>
              <a:off x="15149" y="4779"/>
              <a:ext cx="1105" cy="1105"/>
              <a:chOff x="15149" y="4779"/>
              <a:chExt cx="1105" cy="1105"/>
            </a:xfrm>
          </p:grpSpPr>
          <p:sp>
            <p:nvSpPr>
              <p:cNvPr id="80" name="椭圆 79"/>
              <p:cNvSpPr/>
              <p:nvPr/>
            </p:nvSpPr>
            <p:spPr>
              <a:xfrm>
                <a:off x="15149" y="4779"/>
                <a:ext cx="1105" cy="1105"/>
              </a:xfrm>
              <a:prstGeom prst="ellipse">
                <a:avLst/>
              </a:prstGeom>
              <a:solidFill>
                <a:schemeClr val="tx2">
                  <a:lumMod val="50000"/>
                  <a:lumOff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descr="团队"/>
              <p:cNvPicPr>
                <a:picLocks noChangeAspect="1"/>
              </p:cNvPicPr>
              <p:nvPr/>
            </p:nvPicPr>
            <p:blipFill>
              <a:blip r:embed="rId4"/>
              <a:stretch>
                <a:fillRect/>
              </a:stretch>
            </p:blipFill>
            <p:spPr>
              <a:xfrm>
                <a:off x="15400" y="5027"/>
                <a:ext cx="589" cy="589"/>
              </a:xfrm>
              <a:prstGeom prst="rect">
                <a:avLst/>
              </a:prstGeom>
            </p:spPr>
          </p:pic>
        </p:gr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 name="组合 15"/>
          <p:cNvGrpSpPr/>
          <p:nvPr/>
        </p:nvGrpSpPr>
        <p:grpSpPr>
          <a:xfrm>
            <a:off x="317500" y="76200"/>
            <a:ext cx="12205970" cy="6088380"/>
            <a:chOff x="0" y="0"/>
            <a:chExt cx="19222" cy="9588"/>
          </a:xfrm>
        </p:grpSpPr>
        <p:sp>
          <p:nvSpPr>
            <p:cNvPr id="58" name="矩形 57"/>
            <p:cNvSpPr/>
            <p:nvPr/>
          </p:nvSpPr>
          <p:spPr>
            <a:xfrm>
              <a:off x="0" y="0"/>
              <a:ext cx="19222" cy="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Freeform 508"/>
            <p:cNvSpPr/>
            <p:nvPr/>
          </p:nvSpPr>
          <p:spPr bwMode="auto">
            <a:xfrm rot="5400000">
              <a:off x="12550" y="3301"/>
              <a:ext cx="120" cy="120"/>
            </a:xfrm>
            <a:custGeom>
              <a:avLst/>
              <a:gdLst>
                <a:gd name="T0" fmla="*/ 0 w 54"/>
                <a:gd name="T1" fmla="*/ 54 h 54"/>
                <a:gd name="T2" fmla="*/ 54 w 54"/>
                <a:gd name="T3" fmla="*/ 0 h 54"/>
                <a:gd name="T4" fmla="*/ 0 w 54"/>
                <a:gd name="T5" fmla="*/ 54 h 54"/>
              </a:gdLst>
              <a:ahLst/>
              <a:cxnLst>
                <a:cxn ang="0">
                  <a:pos x="T0" y="T1"/>
                </a:cxn>
                <a:cxn ang="0">
                  <a:pos x="T2" y="T3"/>
                </a:cxn>
                <a:cxn ang="0">
                  <a:pos x="T4" y="T5"/>
                </a:cxn>
              </a:cxnLst>
              <a:rect l="0" t="0" r="r" b="b"/>
              <a:pathLst>
                <a:path w="54" h="54">
                  <a:moveTo>
                    <a:pt x="0" y="54"/>
                  </a:moveTo>
                  <a:lnTo>
                    <a:pt x="54" y="0"/>
                  </a:lnTo>
                  <a:lnTo>
                    <a:pt x="0" y="54"/>
                  </a:lnTo>
                  <a:close/>
                </a:path>
              </a:pathLst>
            </a:custGeom>
            <a:solidFill>
              <a:srgbClr val="D40F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mn-ea"/>
                <a:sym typeface="+mn-lt"/>
              </a:endParaRPr>
            </a:p>
          </p:txBody>
        </p:sp>
        <p:sp>
          <p:nvSpPr>
            <p:cNvPr id="60" name="Line 509"/>
            <p:cNvSpPr>
              <a:spLocks noChangeShapeType="1"/>
            </p:cNvSpPr>
            <p:nvPr/>
          </p:nvSpPr>
          <p:spPr bwMode="auto">
            <a:xfrm rot="5400000" flipV="1">
              <a:off x="12550" y="3391"/>
              <a:ext cx="34" cy="3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mn-ea"/>
                <a:sym typeface="+mn-lt"/>
              </a:endParaRPr>
            </a:p>
          </p:txBody>
        </p:sp>
        <p:sp>
          <p:nvSpPr>
            <p:cNvPr id="61" name="Line 510"/>
            <p:cNvSpPr>
              <a:spLocks noChangeShapeType="1"/>
            </p:cNvSpPr>
            <p:nvPr/>
          </p:nvSpPr>
          <p:spPr bwMode="auto">
            <a:xfrm rot="5400000">
              <a:off x="12550" y="3151"/>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mn-ea"/>
                <a:sym typeface="+mn-lt"/>
              </a:endParaRPr>
            </a:p>
          </p:txBody>
        </p:sp>
        <p:sp>
          <p:nvSpPr>
            <p:cNvPr id="62" name="Line 511"/>
            <p:cNvSpPr>
              <a:spLocks noChangeShapeType="1"/>
            </p:cNvSpPr>
            <p:nvPr/>
          </p:nvSpPr>
          <p:spPr bwMode="auto">
            <a:xfrm rot="5400000">
              <a:off x="12550" y="3151"/>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mn-ea"/>
                <a:sym typeface="+mn-lt"/>
              </a:endParaRPr>
            </a:p>
          </p:txBody>
        </p:sp>
        <p:sp>
          <p:nvSpPr>
            <p:cNvPr id="63" name="文本框 62"/>
            <p:cNvSpPr txBox="1"/>
            <p:nvPr/>
          </p:nvSpPr>
          <p:spPr>
            <a:xfrm>
              <a:off x="999" y="626"/>
              <a:ext cx="4256" cy="1016"/>
            </a:xfrm>
            <a:prstGeom prst="rect">
              <a:avLst/>
            </a:prstGeom>
            <a:noFill/>
          </p:spPr>
          <p:txBody>
            <a:bodyPr wrap="square" rtlCol="0">
              <a:spAutoFit/>
            </a:bodyPr>
            <a:p>
              <a:pPr algn="l"/>
              <a:r>
                <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资质荣誉</a:t>
              </a:r>
              <a:r>
                <a:rPr lang="en-US" alt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(1)</a:t>
              </a:r>
              <a:endParaRPr lang="en-US" alt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64" name="文本框 63"/>
            <p:cNvSpPr txBox="1"/>
            <p:nvPr/>
          </p:nvSpPr>
          <p:spPr>
            <a:xfrm>
              <a:off x="999" y="1447"/>
              <a:ext cx="4256"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Qualification honor</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65" name="组合 64"/>
            <p:cNvGrpSpPr/>
            <p:nvPr/>
          </p:nvGrpSpPr>
          <p:grpSpPr>
            <a:xfrm>
              <a:off x="1209" y="1998"/>
              <a:ext cx="1046" cy="224"/>
              <a:chOff x="1209" y="1998"/>
              <a:chExt cx="1046" cy="224"/>
            </a:xfrm>
          </p:grpSpPr>
          <p:sp>
            <p:nvSpPr>
              <p:cNvPr id="66" name="菱形 65"/>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7" name="菱形 66"/>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8" name="菱形 67"/>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9" name="菱形 68"/>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70" name="文本框 69"/>
            <p:cNvSpPr txBox="1"/>
            <p:nvPr/>
          </p:nvSpPr>
          <p:spPr>
            <a:xfrm>
              <a:off x="1000" y="2446"/>
              <a:ext cx="3180" cy="725"/>
            </a:xfrm>
            <a:prstGeom prst="rect">
              <a:avLst/>
            </a:prstGeom>
            <a:noFill/>
          </p:spPr>
          <p:txBody>
            <a:bodyPr wrap="square" rtlCol="0">
              <a:spAutoFit/>
            </a:bodyPr>
            <a:p>
              <a:pPr algn="l" fontAlgn="auto">
                <a:lnSpc>
                  <a:spcPct val="150000"/>
                </a:lnSpc>
              </a:pP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质量环境证书</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(6</a:t>
              </a: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项</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p:txBody>
        </p:sp>
        <p:pic>
          <p:nvPicPr>
            <p:cNvPr id="71" name="图片 70" descr="14001中文版-2024"/>
            <p:cNvPicPr>
              <a:picLocks noChangeAspect="1"/>
            </p:cNvPicPr>
            <p:nvPr/>
          </p:nvPicPr>
          <p:blipFill>
            <a:blip r:embed="rId1"/>
            <a:stretch>
              <a:fillRect/>
            </a:stretch>
          </p:blipFill>
          <p:spPr>
            <a:xfrm>
              <a:off x="4976" y="3182"/>
              <a:ext cx="1194" cy="1689"/>
            </a:xfrm>
            <a:prstGeom prst="rect">
              <a:avLst/>
            </a:prstGeom>
          </p:spPr>
        </p:pic>
        <p:pic>
          <p:nvPicPr>
            <p:cNvPr id="72" name="图片 71" descr="9001英文版-2024"/>
            <p:cNvPicPr>
              <a:picLocks noChangeAspect="1"/>
            </p:cNvPicPr>
            <p:nvPr/>
          </p:nvPicPr>
          <p:blipFill>
            <a:blip r:embed="rId2"/>
            <a:stretch>
              <a:fillRect/>
            </a:stretch>
          </p:blipFill>
          <p:spPr>
            <a:xfrm>
              <a:off x="3683" y="3182"/>
              <a:ext cx="1194" cy="1689"/>
            </a:xfrm>
            <a:prstGeom prst="rect">
              <a:avLst/>
            </a:prstGeom>
          </p:spPr>
        </p:pic>
        <p:pic>
          <p:nvPicPr>
            <p:cNvPr id="73" name="图片 72" descr="9001中文版-2024"/>
            <p:cNvPicPr>
              <a:picLocks noChangeAspect="1"/>
            </p:cNvPicPr>
            <p:nvPr/>
          </p:nvPicPr>
          <p:blipFill>
            <a:blip r:embed="rId3"/>
            <a:stretch>
              <a:fillRect/>
            </a:stretch>
          </p:blipFill>
          <p:spPr>
            <a:xfrm>
              <a:off x="2390" y="3182"/>
              <a:ext cx="1194" cy="1689"/>
            </a:xfrm>
            <a:prstGeom prst="rect">
              <a:avLst/>
            </a:prstGeom>
          </p:spPr>
        </p:pic>
        <p:pic>
          <p:nvPicPr>
            <p:cNvPr id="74" name="图片 73" descr="14001英文版-2024"/>
            <p:cNvPicPr>
              <a:picLocks noChangeAspect="1"/>
            </p:cNvPicPr>
            <p:nvPr/>
          </p:nvPicPr>
          <p:blipFill>
            <a:blip r:embed="rId4"/>
            <a:stretch>
              <a:fillRect/>
            </a:stretch>
          </p:blipFill>
          <p:spPr>
            <a:xfrm>
              <a:off x="1097" y="3182"/>
              <a:ext cx="1194" cy="1689"/>
            </a:xfrm>
            <a:prstGeom prst="rect">
              <a:avLst/>
            </a:prstGeom>
          </p:spPr>
        </p:pic>
        <p:pic>
          <p:nvPicPr>
            <p:cNvPr id="75" name="图片 74" descr="IMG_0351"/>
            <p:cNvPicPr>
              <a:picLocks noChangeAspect="1"/>
            </p:cNvPicPr>
            <p:nvPr/>
          </p:nvPicPr>
          <p:blipFill>
            <a:blip r:embed="rId5"/>
            <a:srcRect/>
            <a:stretch>
              <a:fillRect/>
            </a:stretch>
          </p:blipFill>
          <p:spPr>
            <a:xfrm rot="5400000">
              <a:off x="6034" y="3416"/>
              <a:ext cx="1716" cy="1247"/>
            </a:xfrm>
            <a:prstGeom prst="rect">
              <a:avLst/>
            </a:prstGeom>
          </p:spPr>
        </p:pic>
        <p:pic>
          <p:nvPicPr>
            <p:cNvPr id="76" name="图片 75" descr="IMG_0350"/>
            <p:cNvPicPr>
              <a:picLocks noChangeAspect="1"/>
            </p:cNvPicPr>
            <p:nvPr/>
          </p:nvPicPr>
          <p:blipFill>
            <a:blip r:embed="rId6"/>
            <a:srcRect/>
            <a:stretch>
              <a:fillRect/>
            </a:stretch>
          </p:blipFill>
          <p:spPr>
            <a:xfrm rot="5400000">
              <a:off x="7380" y="3416"/>
              <a:ext cx="1716" cy="1247"/>
            </a:xfrm>
            <a:prstGeom prst="rect">
              <a:avLst/>
            </a:prstGeom>
          </p:spPr>
        </p:pic>
        <p:sp>
          <p:nvSpPr>
            <p:cNvPr id="77" name="文本框 76"/>
            <p:cNvSpPr txBox="1"/>
            <p:nvPr/>
          </p:nvSpPr>
          <p:spPr>
            <a:xfrm>
              <a:off x="9696" y="2446"/>
              <a:ext cx="2666" cy="725"/>
            </a:xfrm>
            <a:prstGeom prst="rect">
              <a:avLst/>
            </a:prstGeom>
            <a:noFill/>
          </p:spPr>
          <p:txBody>
            <a:bodyPr wrap="square" rtlCol="0">
              <a:spAutoFit/>
            </a:bodyPr>
            <a:p>
              <a:pPr algn="l" fontAlgn="auto">
                <a:lnSpc>
                  <a:spcPct val="150000"/>
                </a:lnSpc>
              </a:pP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专利认证</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(4</a:t>
              </a: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项</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p:txBody>
        </p:sp>
        <p:pic>
          <p:nvPicPr>
            <p:cNvPr id="78" name="图片 77" descr="IMG_0385"/>
            <p:cNvPicPr>
              <a:picLocks noChangeAspect="1"/>
            </p:cNvPicPr>
            <p:nvPr/>
          </p:nvPicPr>
          <p:blipFill>
            <a:blip r:embed="rId7"/>
            <a:srcRect/>
            <a:stretch>
              <a:fillRect/>
            </a:stretch>
          </p:blipFill>
          <p:spPr>
            <a:xfrm rot="5400000">
              <a:off x="12296" y="3433"/>
              <a:ext cx="1715" cy="1222"/>
            </a:xfrm>
            <a:prstGeom prst="rect">
              <a:avLst/>
            </a:prstGeom>
          </p:spPr>
        </p:pic>
        <p:pic>
          <p:nvPicPr>
            <p:cNvPr id="79" name="图片 78" descr="IMG_0386"/>
            <p:cNvPicPr>
              <a:picLocks noChangeAspect="1"/>
            </p:cNvPicPr>
            <p:nvPr/>
          </p:nvPicPr>
          <p:blipFill>
            <a:blip r:embed="rId8"/>
            <a:srcRect/>
            <a:stretch>
              <a:fillRect/>
            </a:stretch>
          </p:blipFill>
          <p:spPr>
            <a:xfrm rot="5400000">
              <a:off x="9602" y="3409"/>
              <a:ext cx="1703" cy="1231"/>
            </a:xfrm>
            <a:prstGeom prst="rect">
              <a:avLst/>
            </a:prstGeom>
          </p:spPr>
        </p:pic>
        <p:pic>
          <p:nvPicPr>
            <p:cNvPr id="80" name="图片 79" descr="IMG_0387"/>
            <p:cNvPicPr>
              <a:picLocks noChangeAspect="1"/>
            </p:cNvPicPr>
            <p:nvPr/>
          </p:nvPicPr>
          <p:blipFill>
            <a:blip r:embed="rId9"/>
            <a:srcRect/>
            <a:stretch>
              <a:fillRect/>
            </a:stretch>
          </p:blipFill>
          <p:spPr>
            <a:xfrm rot="5400000">
              <a:off x="13643" y="3447"/>
              <a:ext cx="1695" cy="1214"/>
            </a:xfrm>
            <a:prstGeom prst="rect">
              <a:avLst/>
            </a:prstGeom>
          </p:spPr>
        </p:pic>
        <p:pic>
          <p:nvPicPr>
            <p:cNvPr id="81" name="图片 80" descr="IMG_0388"/>
            <p:cNvPicPr>
              <a:picLocks noChangeAspect="1"/>
            </p:cNvPicPr>
            <p:nvPr/>
          </p:nvPicPr>
          <p:blipFill>
            <a:blip r:embed="rId10"/>
            <a:srcRect/>
            <a:stretch>
              <a:fillRect/>
            </a:stretch>
          </p:blipFill>
          <p:spPr>
            <a:xfrm rot="5400000">
              <a:off x="10945" y="3423"/>
              <a:ext cx="1721" cy="1236"/>
            </a:xfrm>
            <a:prstGeom prst="rect">
              <a:avLst/>
            </a:prstGeom>
          </p:spPr>
        </p:pic>
        <p:sp>
          <p:nvSpPr>
            <p:cNvPr id="82" name="文本框 81"/>
            <p:cNvSpPr txBox="1"/>
            <p:nvPr/>
          </p:nvSpPr>
          <p:spPr>
            <a:xfrm>
              <a:off x="1097" y="5133"/>
              <a:ext cx="2666" cy="725"/>
            </a:xfrm>
            <a:prstGeom prst="rect">
              <a:avLst/>
            </a:prstGeom>
            <a:noFill/>
          </p:spPr>
          <p:txBody>
            <a:bodyPr wrap="square" rtlCol="0">
              <a:spAutoFit/>
            </a:bodyPr>
            <a:p>
              <a:pPr algn="l" fontAlgn="auto">
                <a:lnSpc>
                  <a:spcPct val="150000"/>
                </a:lnSpc>
              </a:pP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软件著作</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(25</a:t>
              </a: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项</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p:txBody>
        </p:sp>
        <p:pic>
          <p:nvPicPr>
            <p:cNvPr id="83" name="图片 82" descr="IMG_0361"/>
            <p:cNvPicPr>
              <a:picLocks noChangeAspect="1"/>
            </p:cNvPicPr>
            <p:nvPr/>
          </p:nvPicPr>
          <p:blipFill>
            <a:blip r:embed="rId11"/>
            <a:srcRect/>
            <a:stretch>
              <a:fillRect/>
            </a:stretch>
          </p:blipFill>
          <p:spPr>
            <a:xfrm rot="5400000">
              <a:off x="2252" y="6438"/>
              <a:ext cx="1569" cy="1208"/>
            </a:xfrm>
            <a:prstGeom prst="rect">
              <a:avLst/>
            </a:prstGeom>
          </p:spPr>
        </p:pic>
        <p:pic>
          <p:nvPicPr>
            <p:cNvPr id="84" name="图片 83" descr="IMG_0355"/>
            <p:cNvPicPr>
              <a:picLocks noChangeAspect="1"/>
            </p:cNvPicPr>
            <p:nvPr/>
          </p:nvPicPr>
          <p:blipFill>
            <a:blip r:embed="rId12"/>
            <a:srcRect/>
            <a:stretch>
              <a:fillRect/>
            </a:stretch>
          </p:blipFill>
          <p:spPr>
            <a:xfrm rot="5400000">
              <a:off x="7593" y="6493"/>
              <a:ext cx="1600" cy="1098"/>
            </a:xfrm>
            <a:prstGeom prst="rect">
              <a:avLst/>
            </a:prstGeom>
          </p:spPr>
        </p:pic>
        <p:pic>
          <p:nvPicPr>
            <p:cNvPr id="85" name="图片 84" descr="IMG_0356"/>
            <p:cNvPicPr>
              <a:picLocks noChangeAspect="1"/>
            </p:cNvPicPr>
            <p:nvPr/>
          </p:nvPicPr>
          <p:blipFill>
            <a:blip r:embed="rId13"/>
            <a:srcRect/>
            <a:stretch>
              <a:fillRect/>
            </a:stretch>
          </p:blipFill>
          <p:spPr>
            <a:xfrm rot="5400000">
              <a:off x="895" y="6446"/>
              <a:ext cx="1600" cy="1192"/>
            </a:xfrm>
            <a:prstGeom prst="rect">
              <a:avLst/>
            </a:prstGeom>
          </p:spPr>
        </p:pic>
        <p:pic>
          <p:nvPicPr>
            <p:cNvPr id="86" name="图片 85" descr="IMG_0357"/>
            <p:cNvPicPr>
              <a:picLocks noChangeAspect="1"/>
            </p:cNvPicPr>
            <p:nvPr/>
          </p:nvPicPr>
          <p:blipFill>
            <a:blip r:embed="rId14"/>
            <a:srcRect/>
            <a:stretch>
              <a:fillRect/>
            </a:stretch>
          </p:blipFill>
          <p:spPr>
            <a:xfrm rot="5400000">
              <a:off x="6260" y="6454"/>
              <a:ext cx="1576" cy="1175"/>
            </a:xfrm>
            <a:prstGeom prst="rect">
              <a:avLst/>
            </a:prstGeom>
          </p:spPr>
        </p:pic>
        <p:pic>
          <p:nvPicPr>
            <p:cNvPr id="87" name="图片 86" descr="IMG_0359"/>
            <p:cNvPicPr>
              <a:picLocks noChangeAspect="1"/>
            </p:cNvPicPr>
            <p:nvPr/>
          </p:nvPicPr>
          <p:blipFill>
            <a:blip r:embed="rId15"/>
            <a:srcRect/>
            <a:stretch>
              <a:fillRect/>
            </a:stretch>
          </p:blipFill>
          <p:spPr>
            <a:xfrm rot="5400000">
              <a:off x="4919" y="6446"/>
              <a:ext cx="1584" cy="1191"/>
            </a:xfrm>
            <a:prstGeom prst="rect">
              <a:avLst/>
            </a:prstGeom>
          </p:spPr>
        </p:pic>
        <p:pic>
          <p:nvPicPr>
            <p:cNvPr id="88" name="图片 87" descr="IMG_0360"/>
            <p:cNvPicPr>
              <a:picLocks noChangeAspect="1"/>
            </p:cNvPicPr>
            <p:nvPr/>
          </p:nvPicPr>
          <p:blipFill>
            <a:blip r:embed="rId16"/>
            <a:srcRect/>
            <a:stretch>
              <a:fillRect/>
            </a:stretch>
          </p:blipFill>
          <p:spPr>
            <a:xfrm rot="5400000">
              <a:off x="3578" y="6437"/>
              <a:ext cx="1584" cy="1209"/>
            </a:xfrm>
            <a:prstGeom prst="rect">
              <a:avLst/>
            </a:prstGeom>
          </p:spPr>
        </p:pic>
        <p:pic>
          <p:nvPicPr>
            <p:cNvPr id="89" name="图片 88" descr="IMG_0362"/>
            <p:cNvPicPr>
              <a:picLocks noChangeAspect="1"/>
            </p:cNvPicPr>
            <p:nvPr/>
          </p:nvPicPr>
          <p:blipFill>
            <a:blip r:embed="rId17"/>
            <a:srcRect/>
            <a:stretch>
              <a:fillRect/>
            </a:stretch>
          </p:blipFill>
          <p:spPr>
            <a:xfrm rot="5400000">
              <a:off x="12789" y="6469"/>
              <a:ext cx="1533" cy="1145"/>
            </a:xfrm>
            <a:prstGeom prst="rect">
              <a:avLst/>
            </a:prstGeom>
          </p:spPr>
        </p:pic>
        <p:pic>
          <p:nvPicPr>
            <p:cNvPr id="90" name="图片 89" descr="IMG_0363"/>
            <p:cNvPicPr>
              <a:picLocks noChangeAspect="1"/>
            </p:cNvPicPr>
            <p:nvPr/>
          </p:nvPicPr>
          <p:blipFill>
            <a:blip r:embed="rId18"/>
            <a:srcRect/>
            <a:stretch>
              <a:fillRect/>
            </a:stretch>
          </p:blipFill>
          <p:spPr>
            <a:xfrm rot="5400000">
              <a:off x="10232" y="6450"/>
              <a:ext cx="1532" cy="1184"/>
            </a:xfrm>
            <a:prstGeom prst="rect">
              <a:avLst/>
            </a:prstGeom>
          </p:spPr>
        </p:pic>
        <p:pic>
          <p:nvPicPr>
            <p:cNvPr id="91" name="图片 90" descr="IMG_0364"/>
            <p:cNvPicPr>
              <a:picLocks noChangeAspect="1"/>
            </p:cNvPicPr>
            <p:nvPr/>
          </p:nvPicPr>
          <p:blipFill>
            <a:blip r:embed="rId19"/>
            <a:srcRect/>
            <a:stretch>
              <a:fillRect/>
            </a:stretch>
          </p:blipFill>
          <p:spPr>
            <a:xfrm rot="5400000">
              <a:off x="8950" y="6480"/>
              <a:ext cx="1525" cy="1123"/>
            </a:xfrm>
            <a:prstGeom prst="rect">
              <a:avLst/>
            </a:prstGeom>
          </p:spPr>
        </p:pic>
        <p:pic>
          <p:nvPicPr>
            <p:cNvPr id="92" name="图片 91" descr="IMG_0365"/>
            <p:cNvPicPr>
              <a:picLocks noChangeAspect="1"/>
            </p:cNvPicPr>
            <p:nvPr/>
          </p:nvPicPr>
          <p:blipFill>
            <a:blip r:embed="rId20"/>
            <a:srcRect/>
            <a:stretch>
              <a:fillRect/>
            </a:stretch>
          </p:blipFill>
          <p:spPr>
            <a:xfrm rot="5400000">
              <a:off x="14079" y="6469"/>
              <a:ext cx="1510" cy="1146"/>
            </a:xfrm>
            <a:prstGeom prst="rect">
              <a:avLst/>
            </a:prstGeom>
          </p:spPr>
        </p:pic>
        <p:pic>
          <p:nvPicPr>
            <p:cNvPr id="93" name="图片 92" descr="IMG_0366"/>
            <p:cNvPicPr>
              <a:picLocks noChangeAspect="1"/>
            </p:cNvPicPr>
            <p:nvPr/>
          </p:nvPicPr>
          <p:blipFill>
            <a:blip r:embed="rId21"/>
            <a:srcRect/>
            <a:stretch>
              <a:fillRect/>
            </a:stretch>
          </p:blipFill>
          <p:spPr>
            <a:xfrm rot="5400000">
              <a:off x="15346" y="6458"/>
              <a:ext cx="1532" cy="1168"/>
            </a:xfrm>
            <a:prstGeom prst="rect">
              <a:avLst/>
            </a:prstGeom>
          </p:spPr>
        </p:pic>
        <p:pic>
          <p:nvPicPr>
            <p:cNvPr id="94" name="图片 93" descr="IMG_0367"/>
            <p:cNvPicPr>
              <a:picLocks noChangeAspect="1"/>
            </p:cNvPicPr>
            <p:nvPr/>
          </p:nvPicPr>
          <p:blipFill>
            <a:blip r:embed="rId22"/>
            <a:srcRect/>
            <a:stretch>
              <a:fillRect/>
            </a:stretch>
          </p:blipFill>
          <p:spPr>
            <a:xfrm rot="5400000">
              <a:off x="11521" y="6461"/>
              <a:ext cx="1511" cy="1161"/>
            </a:xfrm>
            <a:prstGeom prst="rect">
              <a:avLst/>
            </a:prstGeom>
          </p:spPr>
        </p:pic>
        <p:pic>
          <p:nvPicPr>
            <p:cNvPr id="95" name="图片 94" descr="IMG_0373"/>
            <p:cNvPicPr>
              <a:picLocks noChangeAspect="1"/>
            </p:cNvPicPr>
            <p:nvPr/>
          </p:nvPicPr>
          <p:blipFill>
            <a:blip r:embed="rId23"/>
            <a:srcRect/>
            <a:stretch>
              <a:fillRect/>
            </a:stretch>
          </p:blipFill>
          <p:spPr>
            <a:xfrm rot="5400000">
              <a:off x="3511" y="8217"/>
              <a:ext cx="1555" cy="1153"/>
            </a:xfrm>
            <a:prstGeom prst="rect">
              <a:avLst/>
            </a:prstGeom>
          </p:spPr>
        </p:pic>
        <p:pic>
          <p:nvPicPr>
            <p:cNvPr id="96" name="图片 95" descr="IMG_0368"/>
            <p:cNvPicPr>
              <a:picLocks noChangeAspect="1"/>
            </p:cNvPicPr>
            <p:nvPr/>
          </p:nvPicPr>
          <p:blipFill>
            <a:blip r:embed="rId24"/>
            <a:srcRect/>
            <a:stretch>
              <a:fillRect/>
            </a:stretch>
          </p:blipFill>
          <p:spPr>
            <a:xfrm rot="5400000">
              <a:off x="7440" y="8217"/>
              <a:ext cx="1544" cy="1153"/>
            </a:xfrm>
            <a:prstGeom prst="rect">
              <a:avLst/>
            </a:prstGeom>
          </p:spPr>
        </p:pic>
        <p:pic>
          <p:nvPicPr>
            <p:cNvPr id="97" name="图片 96" descr="IMG_0369"/>
            <p:cNvPicPr>
              <a:picLocks noChangeAspect="1"/>
            </p:cNvPicPr>
            <p:nvPr/>
          </p:nvPicPr>
          <p:blipFill>
            <a:blip r:embed="rId25"/>
            <a:srcRect/>
            <a:stretch>
              <a:fillRect/>
            </a:stretch>
          </p:blipFill>
          <p:spPr>
            <a:xfrm rot="5400000">
              <a:off x="873" y="8220"/>
              <a:ext cx="1575" cy="1148"/>
            </a:xfrm>
            <a:prstGeom prst="rect">
              <a:avLst/>
            </a:prstGeom>
          </p:spPr>
        </p:pic>
        <p:pic>
          <p:nvPicPr>
            <p:cNvPr id="98" name="图片 97" descr="IMG_0370"/>
            <p:cNvPicPr>
              <a:picLocks noChangeAspect="1"/>
            </p:cNvPicPr>
            <p:nvPr/>
          </p:nvPicPr>
          <p:blipFill>
            <a:blip r:embed="rId26"/>
            <a:srcRect/>
            <a:stretch>
              <a:fillRect/>
            </a:stretch>
          </p:blipFill>
          <p:spPr>
            <a:xfrm rot="5400000">
              <a:off x="6134" y="8222"/>
              <a:ext cx="1544" cy="1143"/>
            </a:xfrm>
            <a:prstGeom prst="rect">
              <a:avLst/>
            </a:prstGeom>
          </p:spPr>
        </p:pic>
        <p:pic>
          <p:nvPicPr>
            <p:cNvPr id="99" name="图片 98" descr="IMG_0371"/>
            <p:cNvPicPr>
              <a:picLocks noChangeAspect="1"/>
            </p:cNvPicPr>
            <p:nvPr/>
          </p:nvPicPr>
          <p:blipFill>
            <a:blip r:embed="rId27"/>
            <a:srcRect/>
            <a:stretch>
              <a:fillRect/>
            </a:stretch>
          </p:blipFill>
          <p:spPr>
            <a:xfrm rot="5400000">
              <a:off x="2210" y="8215"/>
              <a:ext cx="1539" cy="1157"/>
            </a:xfrm>
            <a:prstGeom prst="rect">
              <a:avLst/>
            </a:prstGeom>
          </p:spPr>
        </p:pic>
        <p:pic>
          <p:nvPicPr>
            <p:cNvPr id="100" name="图片 99" descr="IMG_0372"/>
            <p:cNvPicPr>
              <a:picLocks noChangeAspect="1"/>
            </p:cNvPicPr>
            <p:nvPr/>
          </p:nvPicPr>
          <p:blipFill>
            <a:blip r:embed="rId28"/>
            <a:srcRect/>
            <a:stretch>
              <a:fillRect/>
            </a:stretch>
          </p:blipFill>
          <p:spPr>
            <a:xfrm rot="5400000">
              <a:off x="4828" y="8212"/>
              <a:ext cx="1544" cy="1163"/>
            </a:xfrm>
            <a:prstGeom prst="rect">
              <a:avLst/>
            </a:prstGeom>
          </p:spPr>
        </p:pic>
        <p:pic>
          <p:nvPicPr>
            <p:cNvPr id="101" name="图片 100" descr="IMG_0374"/>
            <p:cNvPicPr>
              <a:picLocks noChangeAspect="1"/>
            </p:cNvPicPr>
            <p:nvPr/>
          </p:nvPicPr>
          <p:blipFill>
            <a:blip r:embed="rId29"/>
            <a:srcRect/>
            <a:stretch>
              <a:fillRect/>
            </a:stretch>
          </p:blipFill>
          <p:spPr>
            <a:xfrm rot="5400000">
              <a:off x="14059" y="8204"/>
              <a:ext cx="1548" cy="1180"/>
            </a:xfrm>
            <a:prstGeom prst="rect">
              <a:avLst/>
            </a:prstGeom>
          </p:spPr>
        </p:pic>
        <p:pic>
          <p:nvPicPr>
            <p:cNvPr id="102" name="图片 101" descr="IMG_0375"/>
            <p:cNvPicPr>
              <a:picLocks noChangeAspect="1"/>
            </p:cNvPicPr>
            <p:nvPr/>
          </p:nvPicPr>
          <p:blipFill>
            <a:blip r:embed="rId30"/>
            <a:srcRect/>
            <a:stretch>
              <a:fillRect/>
            </a:stretch>
          </p:blipFill>
          <p:spPr>
            <a:xfrm rot="5400000">
              <a:off x="8746" y="8210"/>
              <a:ext cx="1587" cy="1168"/>
            </a:xfrm>
            <a:prstGeom prst="rect">
              <a:avLst/>
            </a:prstGeom>
          </p:spPr>
        </p:pic>
        <p:pic>
          <p:nvPicPr>
            <p:cNvPr id="103" name="图片 102" descr="IMG_0376"/>
            <p:cNvPicPr>
              <a:picLocks noChangeAspect="1"/>
            </p:cNvPicPr>
            <p:nvPr/>
          </p:nvPicPr>
          <p:blipFill>
            <a:blip r:embed="rId31"/>
            <a:srcRect/>
            <a:stretch>
              <a:fillRect/>
            </a:stretch>
          </p:blipFill>
          <p:spPr>
            <a:xfrm rot="5400000">
              <a:off x="15369" y="8212"/>
              <a:ext cx="1532" cy="1164"/>
            </a:xfrm>
            <a:prstGeom prst="rect">
              <a:avLst/>
            </a:prstGeom>
          </p:spPr>
        </p:pic>
        <p:pic>
          <p:nvPicPr>
            <p:cNvPr id="104" name="图片 103" descr="IMG_0377"/>
            <p:cNvPicPr>
              <a:picLocks noChangeAspect="1"/>
            </p:cNvPicPr>
            <p:nvPr/>
          </p:nvPicPr>
          <p:blipFill>
            <a:blip r:embed="rId32"/>
            <a:srcRect/>
            <a:stretch>
              <a:fillRect/>
            </a:stretch>
          </p:blipFill>
          <p:spPr>
            <a:xfrm rot="5400000">
              <a:off x="11422" y="8212"/>
              <a:ext cx="1548" cy="1163"/>
            </a:xfrm>
            <a:prstGeom prst="rect">
              <a:avLst/>
            </a:prstGeom>
          </p:spPr>
        </p:pic>
        <p:pic>
          <p:nvPicPr>
            <p:cNvPr id="105" name="图片 104" descr="IMG_0382"/>
            <p:cNvPicPr>
              <a:picLocks noChangeAspect="1"/>
            </p:cNvPicPr>
            <p:nvPr/>
          </p:nvPicPr>
          <p:blipFill>
            <a:blip r:embed="rId33"/>
            <a:srcRect/>
            <a:stretch>
              <a:fillRect/>
            </a:stretch>
          </p:blipFill>
          <p:spPr>
            <a:xfrm rot="5400000">
              <a:off x="10095" y="8209"/>
              <a:ext cx="1565" cy="1169"/>
            </a:xfrm>
            <a:prstGeom prst="rect">
              <a:avLst/>
            </a:prstGeom>
          </p:spPr>
        </p:pic>
        <p:pic>
          <p:nvPicPr>
            <p:cNvPr id="106" name="图片 105" descr="IMG_0383"/>
            <p:cNvPicPr>
              <a:picLocks noChangeAspect="1"/>
            </p:cNvPicPr>
            <p:nvPr/>
          </p:nvPicPr>
          <p:blipFill>
            <a:blip r:embed="rId34"/>
            <a:srcRect/>
            <a:stretch>
              <a:fillRect/>
            </a:stretch>
          </p:blipFill>
          <p:spPr>
            <a:xfrm rot="5400000">
              <a:off x="16663" y="8210"/>
              <a:ext cx="1565" cy="1168"/>
            </a:xfrm>
            <a:prstGeom prst="rect">
              <a:avLst/>
            </a:prstGeom>
          </p:spPr>
        </p:pic>
        <p:pic>
          <p:nvPicPr>
            <p:cNvPr id="107" name="图片 106" descr="IMG_0384"/>
            <p:cNvPicPr>
              <a:picLocks noChangeAspect="1"/>
            </p:cNvPicPr>
            <p:nvPr/>
          </p:nvPicPr>
          <p:blipFill>
            <a:blip r:embed="rId35"/>
            <a:srcRect/>
            <a:stretch>
              <a:fillRect/>
            </a:stretch>
          </p:blipFill>
          <p:spPr>
            <a:xfrm rot="5400000">
              <a:off x="12732" y="8209"/>
              <a:ext cx="1565" cy="1169"/>
            </a:xfrm>
            <a:prstGeom prst="rect">
              <a:avLst/>
            </a:prstGeom>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0" y="0"/>
            <a:ext cx="12205970" cy="6201410"/>
            <a:chOff x="0" y="0"/>
            <a:chExt cx="19222" cy="9766"/>
          </a:xfrm>
        </p:grpSpPr>
        <p:pic>
          <p:nvPicPr>
            <p:cNvPr id="65" name="图片 64"/>
            <p:cNvPicPr>
              <a:picLocks noChangeAspect="1"/>
            </p:cNvPicPr>
            <p:nvPr>
              <p:custDataLst>
                <p:tags r:id="rId1"/>
              </p:custDataLst>
            </p:nvPr>
          </p:nvPicPr>
          <p:blipFill>
            <a:blip r:embed="rId2"/>
            <a:stretch>
              <a:fillRect/>
            </a:stretch>
          </p:blipFill>
          <p:spPr>
            <a:xfrm>
              <a:off x="1209" y="6785"/>
              <a:ext cx="6562" cy="2981"/>
            </a:xfrm>
            <a:prstGeom prst="rect">
              <a:avLst/>
            </a:prstGeom>
          </p:spPr>
        </p:pic>
        <p:sp>
          <p:nvSpPr>
            <p:cNvPr id="16" name="矩形 15"/>
            <p:cNvSpPr/>
            <p:nvPr/>
          </p:nvSpPr>
          <p:spPr>
            <a:xfrm>
              <a:off x="0" y="0"/>
              <a:ext cx="19222" cy="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999" y="626"/>
              <a:ext cx="4256" cy="1016"/>
            </a:xfrm>
            <a:prstGeom prst="rect">
              <a:avLst/>
            </a:prstGeom>
            <a:noFill/>
          </p:spPr>
          <p:txBody>
            <a:bodyPr wrap="square" rtlCol="0">
              <a:spAutoFit/>
            </a:bodyPr>
            <a:p>
              <a:pPr algn="l"/>
              <a:r>
                <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资质荣誉</a:t>
              </a:r>
              <a:r>
                <a:rPr lang="en-US" alt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rPr>
                <a:t>(2)</a:t>
              </a:r>
              <a:endParaRPr lang="en-US" alt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59" name="文本框 58"/>
            <p:cNvSpPr txBox="1"/>
            <p:nvPr/>
          </p:nvSpPr>
          <p:spPr>
            <a:xfrm>
              <a:off x="999" y="1447"/>
              <a:ext cx="4256" cy="531"/>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Qualification honor</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60" name="组合 59"/>
            <p:cNvGrpSpPr/>
            <p:nvPr/>
          </p:nvGrpSpPr>
          <p:grpSpPr>
            <a:xfrm>
              <a:off x="1209" y="1998"/>
              <a:ext cx="1046" cy="224"/>
              <a:chOff x="1209" y="1998"/>
              <a:chExt cx="1046" cy="224"/>
            </a:xfrm>
          </p:grpSpPr>
          <p:sp>
            <p:nvSpPr>
              <p:cNvPr id="61" name="菱形 60"/>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2" name="菱形 61"/>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3" name="菱形 62"/>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4" name="菱形 63"/>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
          <p:nvSpPr>
            <p:cNvPr id="66" name="文本框 65"/>
            <p:cNvSpPr txBox="1"/>
            <p:nvPr/>
          </p:nvSpPr>
          <p:spPr>
            <a:xfrm>
              <a:off x="1000" y="2644"/>
              <a:ext cx="3600" cy="725"/>
            </a:xfrm>
            <a:prstGeom prst="rect">
              <a:avLst/>
            </a:prstGeom>
            <a:noFill/>
          </p:spPr>
          <p:txBody>
            <a:bodyPr wrap="square" rtlCol="0">
              <a:spAutoFit/>
            </a:bodyPr>
            <a:p>
              <a:pPr algn="l" fontAlgn="auto">
                <a:lnSpc>
                  <a:spcPct val="150000"/>
                </a:lnSpc>
              </a:pP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软件产品等级证书</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(4</a:t>
              </a: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项</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p:txBody>
        </p:sp>
        <p:pic>
          <p:nvPicPr>
            <p:cNvPr id="67" name="图片 66" descr="f410e16ec2dafe5025e401712de2614"/>
            <p:cNvPicPr>
              <a:picLocks noChangeAspect="1"/>
            </p:cNvPicPr>
            <p:nvPr/>
          </p:nvPicPr>
          <p:blipFill>
            <a:blip r:embed="rId3"/>
            <a:stretch>
              <a:fillRect/>
            </a:stretch>
          </p:blipFill>
          <p:spPr>
            <a:xfrm>
              <a:off x="7965" y="3369"/>
              <a:ext cx="2029" cy="1523"/>
            </a:xfrm>
            <a:prstGeom prst="rect">
              <a:avLst/>
            </a:prstGeom>
          </p:spPr>
        </p:pic>
        <p:pic>
          <p:nvPicPr>
            <p:cNvPr id="68" name="图片 67" descr="文件"/>
            <p:cNvPicPr>
              <a:picLocks noChangeAspect="1"/>
            </p:cNvPicPr>
            <p:nvPr/>
          </p:nvPicPr>
          <p:blipFill>
            <a:blip r:embed="rId4"/>
            <a:stretch>
              <a:fillRect/>
            </a:stretch>
          </p:blipFill>
          <p:spPr>
            <a:xfrm rot="5400000">
              <a:off x="1499" y="3106"/>
              <a:ext cx="1489" cy="2068"/>
            </a:xfrm>
            <a:prstGeom prst="rect">
              <a:avLst/>
            </a:prstGeom>
          </p:spPr>
        </p:pic>
        <p:pic>
          <p:nvPicPr>
            <p:cNvPr id="69" name="图片 68" descr="文件1"/>
            <p:cNvPicPr>
              <a:picLocks noChangeAspect="1"/>
            </p:cNvPicPr>
            <p:nvPr/>
          </p:nvPicPr>
          <p:blipFill>
            <a:blip r:embed="rId5"/>
            <a:stretch>
              <a:fillRect/>
            </a:stretch>
          </p:blipFill>
          <p:spPr>
            <a:xfrm rot="5400000">
              <a:off x="3764" y="3108"/>
              <a:ext cx="1496" cy="2069"/>
            </a:xfrm>
            <a:prstGeom prst="rect">
              <a:avLst/>
            </a:prstGeom>
          </p:spPr>
        </p:pic>
        <p:pic>
          <p:nvPicPr>
            <p:cNvPr id="70" name="图片 69" descr="文件2"/>
            <p:cNvPicPr>
              <a:picLocks noChangeAspect="1"/>
            </p:cNvPicPr>
            <p:nvPr/>
          </p:nvPicPr>
          <p:blipFill>
            <a:blip r:embed="rId6"/>
            <a:stretch>
              <a:fillRect/>
            </a:stretch>
          </p:blipFill>
          <p:spPr>
            <a:xfrm rot="5400000">
              <a:off x="5990" y="3110"/>
              <a:ext cx="1492" cy="2069"/>
            </a:xfrm>
            <a:prstGeom prst="rect">
              <a:avLst/>
            </a:prstGeom>
          </p:spPr>
        </p:pic>
        <p:sp>
          <p:nvSpPr>
            <p:cNvPr id="71" name="文本框 70"/>
            <p:cNvSpPr txBox="1"/>
            <p:nvPr/>
          </p:nvSpPr>
          <p:spPr>
            <a:xfrm>
              <a:off x="10644" y="2644"/>
              <a:ext cx="3600" cy="725"/>
            </a:xfrm>
            <a:prstGeom prst="rect">
              <a:avLst/>
            </a:prstGeom>
            <a:noFill/>
          </p:spPr>
          <p:txBody>
            <a:bodyPr wrap="square" rtlCol="0">
              <a:spAutoFit/>
            </a:bodyPr>
            <a:p>
              <a:pPr algn="l" fontAlgn="auto">
                <a:lnSpc>
                  <a:spcPct val="150000"/>
                </a:lnSpc>
              </a:pP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产品认证证书</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(6</a:t>
              </a: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项</a:t>
              </a:r>
              <a:r>
                <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p:txBody>
        </p:sp>
        <p:pic>
          <p:nvPicPr>
            <p:cNvPr id="72" name="图片 71" descr="IMG_0348"/>
            <p:cNvPicPr>
              <a:picLocks noChangeAspect="1"/>
            </p:cNvPicPr>
            <p:nvPr/>
          </p:nvPicPr>
          <p:blipFill>
            <a:blip r:embed="rId7"/>
            <a:srcRect/>
            <a:stretch>
              <a:fillRect/>
            </a:stretch>
          </p:blipFill>
          <p:spPr>
            <a:xfrm rot="5400000">
              <a:off x="14681" y="3708"/>
              <a:ext cx="1737" cy="1207"/>
            </a:xfrm>
            <a:prstGeom prst="rect">
              <a:avLst/>
            </a:prstGeom>
          </p:spPr>
        </p:pic>
        <p:pic>
          <p:nvPicPr>
            <p:cNvPr id="73" name="图片 72" descr="IMG_0349"/>
            <p:cNvPicPr>
              <a:picLocks noChangeAspect="1"/>
            </p:cNvPicPr>
            <p:nvPr/>
          </p:nvPicPr>
          <p:blipFill>
            <a:blip r:embed="rId8"/>
            <a:srcRect/>
            <a:stretch>
              <a:fillRect/>
            </a:stretch>
          </p:blipFill>
          <p:spPr>
            <a:xfrm rot="5400000">
              <a:off x="13339" y="3695"/>
              <a:ext cx="1709" cy="1206"/>
            </a:xfrm>
            <a:prstGeom prst="rect">
              <a:avLst/>
            </a:prstGeom>
          </p:spPr>
        </p:pic>
        <p:pic>
          <p:nvPicPr>
            <p:cNvPr id="74" name="图片 73" descr="IMG_0352"/>
            <p:cNvPicPr>
              <a:picLocks noChangeAspect="1"/>
            </p:cNvPicPr>
            <p:nvPr/>
          </p:nvPicPr>
          <p:blipFill>
            <a:blip r:embed="rId9"/>
            <a:srcRect/>
            <a:stretch>
              <a:fillRect/>
            </a:stretch>
          </p:blipFill>
          <p:spPr>
            <a:xfrm rot="5400000">
              <a:off x="17393" y="3686"/>
              <a:ext cx="1718" cy="1233"/>
            </a:xfrm>
            <a:prstGeom prst="rect">
              <a:avLst/>
            </a:prstGeom>
          </p:spPr>
        </p:pic>
        <p:pic>
          <p:nvPicPr>
            <p:cNvPr id="75" name="图片 74" descr="IMG_0353"/>
            <p:cNvPicPr>
              <a:picLocks noChangeAspect="1"/>
            </p:cNvPicPr>
            <p:nvPr/>
          </p:nvPicPr>
          <p:blipFill>
            <a:blip r:embed="rId10"/>
            <a:srcRect/>
            <a:stretch>
              <a:fillRect/>
            </a:stretch>
          </p:blipFill>
          <p:spPr>
            <a:xfrm rot="5400000">
              <a:off x="16051" y="3677"/>
              <a:ext cx="1709" cy="1242"/>
            </a:xfrm>
            <a:prstGeom prst="rect">
              <a:avLst/>
            </a:prstGeom>
          </p:spPr>
        </p:pic>
        <p:pic>
          <p:nvPicPr>
            <p:cNvPr id="76" name="图片 75" descr="IMG_0354"/>
            <p:cNvPicPr>
              <a:picLocks noChangeAspect="1"/>
            </p:cNvPicPr>
            <p:nvPr/>
          </p:nvPicPr>
          <p:blipFill>
            <a:blip r:embed="rId11"/>
            <a:srcRect/>
            <a:stretch>
              <a:fillRect/>
            </a:stretch>
          </p:blipFill>
          <p:spPr>
            <a:xfrm rot="5400000">
              <a:off x="12015" y="3690"/>
              <a:ext cx="1691" cy="1197"/>
            </a:xfrm>
            <a:prstGeom prst="rect">
              <a:avLst/>
            </a:prstGeom>
          </p:spPr>
        </p:pic>
        <p:pic>
          <p:nvPicPr>
            <p:cNvPr id="77" name="图片 76" descr="IMG_0358"/>
            <p:cNvPicPr>
              <a:picLocks noChangeAspect="1"/>
            </p:cNvPicPr>
            <p:nvPr/>
          </p:nvPicPr>
          <p:blipFill>
            <a:blip r:embed="rId12"/>
            <a:srcRect/>
            <a:stretch>
              <a:fillRect/>
            </a:stretch>
          </p:blipFill>
          <p:spPr>
            <a:xfrm rot="5400000">
              <a:off x="10645" y="3699"/>
              <a:ext cx="1737" cy="1225"/>
            </a:xfrm>
            <a:prstGeom prst="rect">
              <a:avLst/>
            </a:prstGeom>
          </p:spPr>
        </p:pic>
        <p:sp>
          <p:nvSpPr>
            <p:cNvPr id="78" name="文本框 77"/>
            <p:cNvSpPr txBox="1"/>
            <p:nvPr/>
          </p:nvSpPr>
          <p:spPr>
            <a:xfrm>
              <a:off x="1000" y="5761"/>
              <a:ext cx="3600" cy="725"/>
            </a:xfrm>
            <a:prstGeom prst="rect">
              <a:avLst/>
            </a:prstGeom>
            <a:noFill/>
          </p:spPr>
          <p:txBody>
            <a:bodyPr wrap="square" rtlCol="0">
              <a:spAutoFit/>
            </a:bodyPr>
            <a:p>
              <a:pPr algn="l" fontAlgn="auto">
                <a:lnSpc>
                  <a:spcPct val="150000"/>
                </a:lnSpc>
              </a:pP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其他</a:t>
              </a:r>
              <a:r>
                <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资质</a:t>
              </a:r>
              <a:endParaRPr lang="zh-CN" altLang="en-US" sz="160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p:txBody>
        </p:sp>
        <p:pic>
          <p:nvPicPr>
            <p:cNvPr id="79" name="图片 78"/>
            <p:cNvPicPr>
              <a:picLocks noChangeAspect="1"/>
            </p:cNvPicPr>
            <p:nvPr>
              <p:custDataLst>
                <p:tags r:id="rId13"/>
              </p:custDataLst>
            </p:nvPr>
          </p:nvPicPr>
          <p:blipFill>
            <a:blip r:embed="rId14"/>
            <a:stretch>
              <a:fillRect/>
            </a:stretch>
          </p:blipFill>
          <p:spPr>
            <a:xfrm>
              <a:off x="8151" y="7620"/>
              <a:ext cx="3213" cy="2146"/>
            </a:xfrm>
            <a:prstGeom prst="rect">
              <a:avLst/>
            </a:prstGeom>
          </p:spPr>
        </p:pic>
        <p:pic>
          <p:nvPicPr>
            <p:cNvPr id="80" name="图片 79"/>
            <p:cNvPicPr>
              <a:picLocks noChangeAspect="1"/>
            </p:cNvPicPr>
            <p:nvPr>
              <p:custDataLst>
                <p:tags r:id="rId15"/>
              </p:custDataLst>
            </p:nvPr>
          </p:nvPicPr>
          <p:blipFill>
            <a:blip r:embed="rId16"/>
            <a:stretch>
              <a:fillRect/>
            </a:stretch>
          </p:blipFill>
          <p:spPr>
            <a:xfrm>
              <a:off x="11857" y="7143"/>
              <a:ext cx="7191" cy="2623"/>
            </a:xfrm>
            <a:prstGeom prst="rect">
              <a:avLst/>
            </a:prstGeom>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45745" y="0"/>
            <a:ext cx="11664315" cy="102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TextBox 77"/>
          <p:cNvSpPr txBox="1"/>
          <p:nvPr/>
        </p:nvSpPr>
        <p:spPr>
          <a:xfrm>
            <a:off x="670779" y="1574867"/>
            <a:ext cx="3081832" cy="68135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pPr>
            <a:r>
              <a:rPr lang="zh-CN" altLang="en-US" sz="1600" b="1" dirty="0">
                <a:solidFill>
                  <a:srgbClr val="8694A4"/>
                </a:solidFill>
                <a:latin typeface="微软雅黑" panose="020B0503020204020204" charset="-122"/>
              </a:rPr>
              <a:t>学校用户覆盖区域</a:t>
            </a:r>
            <a:endParaRPr lang="en-US" altLang="zh-CN" sz="1600" b="1" dirty="0">
              <a:solidFill>
                <a:srgbClr val="8694A4"/>
              </a:solidFill>
              <a:latin typeface="微软雅黑" panose="020B0503020204020204" charset="-122"/>
            </a:endParaRPr>
          </a:p>
          <a:p>
            <a:pPr fontAlgn="auto">
              <a:lnSpc>
                <a:spcPct val="120000"/>
              </a:lnSpc>
            </a:pPr>
            <a:r>
              <a:rPr lang="en-US" altLang="zh-CN" sz="1600" b="1" dirty="0">
                <a:solidFill>
                  <a:srgbClr val="8694A4"/>
                </a:solidFill>
                <a:latin typeface="微软雅黑" panose="020B0503020204020204" charset="-122"/>
              </a:rPr>
              <a:t>——26</a:t>
            </a:r>
            <a:r>
              <a:rPr lang="zh-CN" altLang="en-US" sz="1600" b="1" dirty="0">
                <a:solidFill>
                  <a:srgbClr val="8694A4"/>
                </a:solidFill>
                <a:latin typeface="微软雅黑" panose="020B0503020204020204" charset="-122"/>
              </a:rPr>
              <a:t>个省市自治区</a:t>
            </a:r>
            <a:endParaRPr lang="zh-CN" altLang="en-US" sz="1600" b="1" dirty="0">
              <a:solidFill>
                <a:srgbClr val="8694A4"/>
              </a:solidFill>
              <a:latin typeface="微软雅黑" panose="020B0503020204020204" charset="-122"/>
            </a:endParaRPr>
          </a:p>
        </p:txBody>
      </p:sp>
      <p:sp>
        <p:nvSpPr>
          <p:cNvPr id="38" name="TextBox 77"/>
          <p:cNvSpPr txBox="1"/>
          <p:nvPr/>
        </p:nvSpPr>
        <p:spPr>
          <a:xfrm>
            <a:off x="4568825" y="1550102"/>
            <a:ext cx="3627755" cy="73088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pPr>
            <a:r>
              <a:rPr lang="zh-CN" altLang="en-US" sz="1600" b="1" dirty="0">
                <a:solidFill>
                  <a:srgbClr val="8694A4"/>
                </a:solidFill>
                <a:latin typeface="微软雅黑" panose="020B0503020204020204" charset="-122"/>
              </a:rPr>
              <a:t>学校用户</a:t>
            </a:r>
            <a:endParaRPr lang="zh-CN" altLang="en-US" sz="1600" b="1" dirty="0">
              <a:solidFill>
                <a:srgbClr val="8694A4"/>
              </a:solidFill>
              <a:latin typeface="微软雅黑" panose="020B0503020204020204" charset="-122"/>
            </a:endParaRPr>
          </a:p>
          <a:p>
            <a:pPr fontAlgn="auto">
              <a:lnSpc>
                <a:spcPct val="130000"/>
              </a:lnSpc>
            </a:pPr>
            <a:r>
              <a:rPr lang="en-US" altLang="zh-CN" sz="1600" b="1" dirty="0">
                <a:solidFill>
                  <a:srgbClr val="8694A4"/>
                </a:solidFill>
                <a:latin typeface="微软雅黑" panose="020B0503020204020204" charset="-122"/>
              </a:rPr>
              <a:t>——300+</a:t>
            </a:r>
            <a:r>
              <a:rPr lang="zh-CN" altLang="en-US" sz="1600" b="1" dirty="0">
                <a:solidFill>
                  <a:srgbClr val="8694A4"/>
                </a:solidFill>
                <a:latin typeface="微软雅黑" panose="020B0503020204020204" charset="-122"/>
              </a:rPr>
              <a:t>所院校用户</a:t>
            </a:r>
            <a:endParaRPr lang="zh-CN" altLang="en-US" sz="1600" b="1" dirty="0">
              <a:solidFill>
                <a:srgbClr val="8694A4"/>
              </a:solidFill>
              <a:latin typeface="微软雅黑" panose="020B0503020204020204" charset="-122"/>
            </a:endParaRPr>
          </a:p>
        </p:txBody>
      </p:sp>
      <p:sp>
        <p:nvSpPr>
          <p:cNvPr id="39" name="TextBox 77"/>
          <p:cNvSpPr txBox="1"/>
          <p:nvPr/>
        </p:nvSpPr>
        <p:spPr>
          <a:xfrm>
            <a:off x="662715" y="3852858"/>
            <a:ext cx="3081832" cy="68135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pPr>
            <a:r>
              <a:rPr lang="zh-CN" altLang="en-US" sz="1600" b="1" dirty="0">
                <a:solidFill>
                  <a:srgbClr val="8694A4"/>
                </a:solidFill>
                <a:latin typeface="微软雅黑" panose="020B0503020204020204" charset="-122"/>
              </a:rPr>
              <a:t>合作伙伴</a:t>
            </a:r>
            <a:endParaRPr lang="en-US" altLang="zh-CN" sz="1600" b="1" dirty="0">
              <a:solidFill>
                <a:srgbClr val="8694A4"/>
              </a:solidFill>
              <a:latin typeface="微软雅黑" panose="020B0503020204020204" charset="-122"/>
            </a:endParaRPr>
          </a:p>
          <a:p>
            <a:pPr fontAlgn="auto">
              <a:lnSpc>
                <a:spcPct val="120000"/>
              </a:lnSpc>
            </a:pPr>
            <a:r>
              <a:rPr lang="en-US" altLang="zh-CN" sz="1600" b="1" dirty="0">
                <a:solidFill>
                  <a:srgbClr val="8694A4"/>
                </a:solidFill>
                <a:latin typeface="微软雅黑" panose="020B0503020204020204" charset="-122"/>
              </a:rPr>
              <a:t>——50+</a:t>
            </a:r>
            <a:r>
              <a:rPr lang="zh-CN" altLang="en-US" sz="1600" b="1" dirty="0">
                <a:solidFill>
                  <a:srgbClr val="8694A4"/>
                </a:solidFill>
                <a:latin typeface="微软雅黑" panose="020B0503020204020204" charset="-122"/>
              </a:rPr>
              <a:t>核心代理商</a:t>
            </a:r>
            <a:endParaRPr lang="zh-CN" altLang="en-US" sz="1600" b="1" dirty="0">
              <a:solidFill>
                <a:srgbClr val="8694A4"/>
              </a:solidFill>
              <a:latin typeface="微软雅黑" panose="020B0503020204020204" charset="-122"/>
            </a:endParaRPr>
          </a:p>
        </p:txBody>
      </p:sp>
      <p:sp>
        <p:nvSpPr>
          <p:cNvPr id="7" name="TextBox 77"/>
          <p:cNvSpPr txBox="1"/>
          <p:nvPr/>
        </p:nvSpPr>
        <p:spPr>
          <a:xfrm>
            <a:off x="663794" y="2325437"/>
            <a:ext cx="3081832" cy="1322070"/>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200000"/>
              </a:lnSpc>
            </a:pPr>
            <a:r>
              <a:rPr lang="zh-CN" altLang="en-US" sz="1000" dirty="0">
                <a:solidFill>
                  <a:schemeClr val="tx1">
                    <a:lumMod val="65000"/>
                    <a:lumOff val="35000"/>
                  </a:schemeClr>
                </a:solidFill>
                <a:latin typeface="+mj-ea"/>
                <a:sym typeface="+mn-ea"/>
              </a:rPr>
              <a:t>北京市、天津市、上海市、河北省、山东省、安徽省、湖北省、江苏省、浙江省、福建省、广东省、海南省、贵州省、四川省、陕西省、甘肃省、新疆维吾尔自治区</a:t>
            </a:r>
            <a:endParaRPr lang="zh-CN" altLang="en-US" sz="1000" dirty="0">
              <a:solidFill>
                <a:schemeClr val="tx1">
                  <a:lumMod val="65000"/>
                  <a:lumOff val="35000"/>
                </a:schemeClr>
              </a:solidFill>
              <a:latin typeface="+mj-ea"/>
              <a:sym typeface="+mn-ea"/>
            </a:endParaRPr>
          </a:p>
        </p:txBody>
      </p:sp>
      <p:sp>
        <p:nvSpPr>
          <p:cNvPr id="8" name="TextBox 77"/>
          <p:cNvSpPr txBox="1"/>
          <p:nvPr/>
        </p:nvSpPr>
        <p:spPr>
          <a:xfrm>
            <a:off x="670970" y="4465387"/>
            <a:ext cx="3081832" cy="163004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200000"/>
              </a:lnSpc>
            </a:pPr>
            <a:r>
              <a:rPr lang="zh-CN" altLang="en-US" sz="1000" b="1" dirty="0">
                <a:solidFill>
                  <a:schemeClr val="tx1">
                    <a:lumMod val="65000"/>
                    <a:lumOff val="35000"/>
                  </a:schemeClr>
                </a:solidFill>
                <a:latin typeface="+mj-ea"/>
                <a:sym typeface="+mn-ea"/>
              </a:rPr>
              <a:t>科大讯飞、立思辰、</a:t>
            </a:r>
            <a:r>
              <a:rPr lang="zh-CN" altLang="en-US" sz="1000" dirty="0">
                <a:solidFill>
                  <a:schemeClr val="tx1">
                    <a:lumMod val="65000"/>
                    <a:lumOff val="35000"/>
                  </a:schemeClr>
                </a:solidFill>
                <a:latin typeface="+mj-ea"/>
                <a:sym typeface="+mn-ea"/>
              </a:rPr>
              <a:t>金山顶尖、驷骑中天、中电和讯、 晓羊教育、好专业、鑫考教育、课程邦、佳发教育、山东道通、山东利教、天仕博、思维实创、博校文达、大连盈科、睿创宇航、康邦、天喻信息、新华文轩、皖新传媒</a:t>
            </a:r>
            <a:r>
              <a:rPr lang="en-US" altLang="zh-CN" sz="1000" dirty="0">
                <a:solidFill>
                  <a:schemeClr val="tx1">
                    <a:lumMod val="65000"/>
                    <a:lumOff val="35000"/>
                  </a:schemeClr>
                </a:solidFill>
                <a:latin typeface="+mj-ea"/>
                <a:sym typeface="+mn-ea"/>
              </a:rPr>
              <a:t>…</a:t>
            </a:r>
            <a:endParaRPr lang="en-US" altLang="zh-CN" sz="1000" dirty="0">
              <a:solidFill>
                <a:schemeClr val="tx1">
                  <a:lumMod val="65000"/>
                  <a:lumOff val="35000"/>
                </a:schemeClr>
              </a:solidFill>
              <a:latin typeface="+mj-ea"/>
              <a:sym typeface="+mn-ea"/>
            </a:endParaRPr>
          </a:p>
        </p:txBody>
      </p:sp>
      <p:sp>
        <p:nvSpPr>
          <p:cNvPr id="9" name="TextBox 77"/>
          <p:cNvSpPr txBox="1"/>
          <p:nvPr/>
        </p:nvSpPr>
        <p:spPr>
          <a:xfrm>
            <a:off x="4568825" y="2325437"/>
            <a:ext cx="7392035" cy="347662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200000"/>
              </a:lnSpc>
            </a:pPr>
            <a:r>
              <a:rPr lang="zh-CN" altLang="en-US" sz="1000" dirty="0">
                <a:solidFill>
                  <a:srgbClr val="01B0F1"/>
                </a:solidFill>
                <a:latin typeface="+mj-ea"/>
              </a:rPr>
              <a:t>★</a:t>
            </a:r>
            <a:r>
              <a:rPr lang="en-US" altLang="zh-CN" sz="1000" dirty="0">
                <a:solidFill>
                  <a:srgbClr val="01B0F1"/>
                </a:solidFill>
                <a:latin typeface="+mj-ea"/>
              </a:rPr>
              <a:t> </a:t>
            </a:r>
            <a:r>
              <a:rPr lang="zh-CN" altLang="en-US" sz="1000" b="1" dirty="0">
                <a:solidFill>
                  <a:schemeClr val="tx1">
                    <a:lumMod val="75000"/>
                    <a:lumOff val="25000"/>
                  </a:schemeClr>
                </a:solidFill>
                <a:latin typeface="+mj-ea"/>
              </a:rPr>
              <a:t>北京中学</a:t>
            </a:r>
            <a:r>
              <a:rPr lang="zh-CN" altLang="en-US" sz="1000" dirty="0">
                <a:solidFill>
                  <a:schemeClr val="tx1">
                    <a:lumMod val="75000"/>
                    <a:lumOff val="25000"/>
                  </a:schemeClr>
                </a:solidFill>
                <a:latin typeface="+mj-ea"/>
              </a:rPr>
              <a:t>、</a:t>
            </a:r>
            <a:r>
              <a:rPr lang="zh-CN" altLang="en-US" sz="1000" b="1" dirty="0">
                <a:solidFill>
                  <a:schemeClr val="tx1">
                    <a:lumMod val="75000"/>
                    <a:lumOff val="25000"/>
                  </a:schemeClr>
                </a:solidFill>
                <a:latin typeface="+mj-ea"/>
              </a:rPr>
              <a:t>北京二中、</a:t>
            </a:r>
            <a:r>
              <a:rPr lang="zh-CN" altLang="en-US" sz="1000" b="1" dirty="0">
                <a:solidFill>
                  <a:schemeClr val="tx1">
                    <a:lumMod val="75000"/>
                    <a:lumOff val="25000"/>
                  </a:schemeClr>
                </a:solidFill>
                <a:latin typeface="+mj-ea"/>
                <a:sym typeface="+mn-ea"/>
              </a:rPr>
              <a:t>北京八中、</a:t>
            </a:r>
            <a:r>
              <a:rPr lang="zh-CN" altLang="en-US" sz="1000" b="1" dirty="0">
                <a:solidFill>
                  <a:schemeClr val="tx1">
                    <a:lumMod val="75000"/>
                    <a:lumOff val="25000"/>
                  </a:schemeClr>
                </a:solidFill>
                <a:latin typeface="+mj-ea"/>
              </a:rPr>
              <a:t>北京市陈经纶中学、</a:t>
            </a:r>
            <a:r>
              <a:rPr lang="en-US" altLang="zh-CN" sz="1000" b="1" dirty="0">
                <a:solidFill>
                  <a:schemeClr val="tx1">
                    <a:lumMod val="75000"/>
                    <a:lumOff val="25000"/>
                  </a:schemeClr>
                </a:solidFill>
                <a:latin typeface="+mj-ea"/>
              </a:rPr>
              <a:t> </a:t>
            </a:r>
            <a:r>
              <a:rPr lang="zh-CN" altLang="en-US" sz="1000" b="1" dirty="0">
                <a:solidFill>
                  <a:schemeClr val="tx1">
                    <a:lumMod val="75000"/>
                    <a:lumOff val="25000"/>
                  </a:schemeClr>
                </a:solidFill>
                <a:latin typeface="+mj-ea"/>
                <a:sym typeface="+mn-ea"/>
              </a:rPr>
              <a:t>北京市海淀区实验二小、北京市朝阳区教育局</a:t>
            </a:r>
            <a:r>
              <a:rPr lang="zh-CN" altLang="en-US" sz="1000" dirty="0">
                <a:solidFill>
                  <a:schemeClr val="tx1">
                    <a:lumMod val="75000"/>
                    <a:lumOff val="25000"/>
                  </a:schemeClr>
                </a:solidFill>
                <a:latin typeface="+mj-ea"/>
                <a:sym typeface="+mn-ea"/>
              </a:rPr>
              <a:t>、</a:t>
            </a:r>
            <a:r>
              <a:rPr lang="zh-CN" altLang="en-US" sz="1000" dirty="0">
                <a:solidFill>
                  <a:schemeClr val="tx1">
                    <a:lumMod val="75000"/>
                    <a:lumOff val="25000"/>
                  </a:schemeClr>
                </a:solidFill>
                <a:latin typeface="+mj-ea"/>
              </a:rPr>
              <a:t>北京市纪家庙小学、北京市良乡中心小学、北京市理工附中、北方交通大学附小、北京市白家庄小学、北京市人大附二中、北京市</a:t>
            </a:r>
            <a:r>
              <a:rPr lang="en-US" altLang="zh-CN" sz="1000" dirty="0">
                <a:solidFill>
                  <a:schemeClr val="tx1">
                    <a:lumMod val="75000"/>
                    <a:lumOff val="25000"/>
                  </a:schemeClr>
                </a:solidFill>
                <a:latin typeface="+mj-ea"/>
              </a:rPr>
              <a:t>101</a:t>
            </a:r>
            <a:r>
              <a:rPr lang="zh-CN" altLang="en-US" sz="1000" dirty="0">
                <a:solidFill>
                  <a:schemeClr val="tx1">
                    <a:lumMod val="75000"/>
                    <a:lumOff val="25000"/>
                  </a:schemeClr>
                </a:solidFill>
                <a:latin typeface="+mj-ea"/>
              </a:rPr>
              <a:t>中学、北京市芳草地国际学校、北京市首钢工学院、北京联合大学、北京市通州区育才中学、北京市朝阳区实验小学、北京市云岗中学、北京市六一小学</a:t>
            </a:r>
            <a:endParaRPr lang="zh-CN" altLang="en-US" sz="1000" dirty="0">
              <a:solidFill>
                <a:schemeClr val="tx1">
                  <a:lumMod val="75000"/>
                  <a:lumOff val="25000"/>
                </a:schemeClr>
              </a:solidFill>
              <a:latin typeface="+mj-ea"/>
            </a:endParaRPr>
          </a:p>
          <a:p>
            <a:pPr fontAlgn="auto">
              <a:lnSpc>
                <a:spcPct val="200000"/>
              </a:lnSpc>
            </a:pP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天津市昆纬路第一小学、天津二十五中、天津四十一中、天津实验中学、天津中学、天津市塘沽区中心小学、天津市滨湖中学、天津四十七中学、天津市梧桐中学</a:t>
            </a:r>
            <a:endParaRPr lang="zh-CN" altLang="en-US" sz="1000" dirty="0">
              <a:solidFill>
                <a:schemeClr val="tx1">
                  <a:lumMod val="75000"/>
                  <a:lumOff val="25000"/>
                </a:schemeClr>
              </a:solidFill>
              <a:latin typeface="+mj-ea"/>
            </a:endParaRPr>
          </a:p>
          <a:p>
            <a:pPr fontAlgn="auto">
              <a:lnSpc>
                <a:spcPct val="200000"/>
              </a:lnSpc>
            </a:pP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廊坊市第十小学</a:t>
            </a:r>
            <a:r>
              <a:rPr lang="en-US" altLang="zh-CN" sz="1000" dirty="0">
                <a:solidFill>
                  <a:schemeClr val="tx1">
                    <a:lumMod val="75000"/>
                    <a:lumOff val="25000"/>
                  </a:schemeClr>
                </a:solidFill>
                <a:latin typeface="+mj-ea"/>
              </a:rPr>
              <a:t>        </a:t>
            </a: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上海市七宝中学</a:t>
            </a:r>
            <a:r>
              <a:rPr lang="en-US" altLang="zh-CN" sz="1000" dirty="0">
                <a:solidFill>
                  <a:schemeClr val="tx1">
                    <a:lumMod val="75000"/>
                    <a:lumOff val="25000"/>
                  </a:schemeClr>
                </a:solidFill>
                <a:latin typeface="+mj-ea"/>
              </a:rPr>
              <a:t>        </a:t>
            </a:r>
            <a:r>
              <a:rPr lang="zh-CN" altLang="en-US" sz="1000" dirty="0">
                <a:solidFill>
                  <a:srgbClr val="1ABDFB"/>
                </a:solidFill>
                <a:latin typeface="+mj-ea"/>
                <a:sym typeface="+mn-ea"/>
              </a:rPr>
              <a:t>★</a:t>
            </a:r>
            <a:r>
              <a:rPr lang="en-US" altLang="zh-CN" sz="1000" dirty="0">
                <a:solidFill>
                  <a:srgbClr val="1ABDFB"/>
                </a:solidFill>
                <a:latin typeface="+mj-ea"/>
                <a:sym typeface="+mn-ea"/>
              </a:rPr>
              <a:t> </a:t>
            </a:r>
            <a:r>
              <a:rPr lang="zh-CN" altLang="en-US" sz="1000" dirty="0">
                <a:solidFill>
                  <a:schemeClr val="tx1">
                    <a:lumMod val="75000"/>
                    <a:lumOff val="25000"/>
                  </a:schemeClr>
                </a:solidFill>
                <a:latin typeface="+mj-ea"/>
                <a:sym typeface="+mn-ea"/>
              </a:rPr>
              <a:t>南通市第八中学</a:t>
            </a:r>
            <a:r>
              <a:rPr lang="en-US" altLang="zh-CN" sz="1000" dirty="0">
                <a:solidFill>
                  <a:schemeClr val="tx1">
                    <a:lumMod val="75000"/>
                    <a:lumOff val="25000"/>
                  </a:schemeClr>
                </a:solidFill>
                <a:latin typeface="+mj-ea"/>
                <a:sym typeface="+mn-ea"/>
              </a:rPr>
              <a:t>        </a:t>
            </a:r>
            <a:r>
              <a:rPr lang="zh-CN" altLang="en-US" sz="1000" dirty="0">
                <a:solidFill>
                  <a:srgbClr val="1ABDFB"/>
                </a:solidFill>
                <a:latin typeface="+mj-ea"/>
                <a:sym typeface="+mn-ea"/>
              </a:rPr>
              <a:t>★</a:t>
            </a:r>
            <a:r>
              <a:rPr lang="en-US" altLang="zh-CN" sz="1000" dirty="0">
                <a:solidFill>
                  <a:srgbClr val="1ABDFB"/>
                </a:solidFill>
                <a:latin typeface="+mj-ea"/>
                <a:sym typeface="+mn-ea"/>
              </a:rPr>
              <a:t> </a:t>
            </a:r>
            <a:r>
              <a:rPr lang="zh-CN" altLang="en-US" sz="1000" dirty="0">
                <a:solidFill>
                  <a:schemeClr val="tx1">
                    <a:lumMod val="75000"/>
                    <a:lumOff val="25000"/>
                  </a:schemeClr>
                </a:solidFill>
                <a:latin typeface="+mj-ea"/>
                <a:sym typeface="+mn-ea"/>
              </a:rPr>
              <a:t>嘉兴市第四中学</a:t>
            </a:r>
            <a:endParaRPr lang="en-US" altLang="zh-CN" sz="1000" dirty="0">
              <a:solidFill>
                <a:schemeClr val="tx1">
                  <a:lumMod val="75000"/>
                  <a:lumOff val="25000"/>
                </a:schemeClr>
              </a:solidFill>
              <a:latin typeface="+mj-ea"/>
            </a:endParaRPr>
          </a:p>
          <a:p>
            <a:pPr fontAlgn="auto">
              <a:lnSpc>
                <a:spcPct val="200000"/>
              </a:lnSpc>
            </a:pP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济南市第一中学、山东师范大学附属第二中学、山东省实验中学</a:t>
            </a:r>
            <a:endParaRPr lang="en-US" altLang="zh-CN" sz="1000" dirty="0">
              <a:solidFill>
                <a:schemeClr val="tx1">
                  <a:lumMod val="75000"/>
                  <a:lumOff val="25000"/>
                </a:schemeClr>
              </a:solidFill>
              <a:latin typeface="+mj-ea"/>
            </a:endParaRPr>
          </a:p>
          <a:p>
            <a:pPr fontAlgn="auto">
              <a:lnSpc>
                <a:spcPct val="200000"/>
              </a:lnSpc>
            </a:pP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贵阳市清镇第二小学、贵阳市清镇第一实验小学、</a:t>
            </a:r>
            <a:r>
              <a:rPr lang="en-US" altLang="zh-CN" sz="1000" dirty="0">
                <a:solidFill>
                  <a:schemeClr val="tx1">
                    <a:lumMod val="75000"/>
                    <a:lumOff val="25000"/>
                  </a:schemeClr>
                </a:solidFill>
                <a:latin typeface="+mj-ea"/>
              </a:rPr>
              <a:t>  </a:t>
            </a:r>
            <a:r>
              <a:rPr lang="zh-CN" altLang="en-US" sz="1000" dirty="0">
                <a:solidFill>
                  <a:schemeClr val="tx1">
                    <a:lumMod val="75000"/>
                    <a:lumOff val="25000"/>
                  </a:schemeClr>
                </a:solidFill>
                <a:latin typeface="+mj-ea"/>
              </a:rPr>
              <a:t>贵阳市清镇一中、贵阳市清镇四中、兴义市三中、贵州市清镇区教育局</a:t>
            </a:r>
            <a:endParaRPr lang="en-US" altLang="zh-CN" sz="1000" dirty="0">
              <a:solidFill>
                <a:schemeClr val="tx1">
                  <a:lumMod val="75000"/>
                  <a:lumOff val="25000"/>
                </a:schemeClr>
              </a:solidFill>
              <a:latin typeface="+mj-ea"/>
            </a:endParaRPr>
          </a:p>
          <a:p>
            <a:pPr fontAlgn="auto">
              <a:lnSpc>
                <a:spcPct val="200000"/>
              </a:lnSpc>
            </a:pP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成都市金牛区教育局</a:t>
            </a:r>
            <a:r>
              <a:rPr lang="en-US" altLang="zh-CN" sz="1000" dirty="0">
                <a:solidFill>
                  <a:schemeClr val="tx1">
                    <a:lumMod val="75000"/>
                    <a:lumOff val="25000"/>
                  </a:schemeClr>
                </a:solidFill>
                <a:latin typeface="+mj-ea"/>
              </a:rPr>
              <a:t>        </a:t>
            </a: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兰州市安宁区教育局</a:t>
            </a:r>
            <a:r>
              <a:rPr lang="en-US" altLang="zh-CN" sz="1000" dirty="0">
                <a:solidFill>
                  <a:schemeClr val="tx1">
                    <a:lumMod val="75000"/>
                    <a:lumOff val="25000"/>
                  </a:schemeClr>
                </a:solidFill>
                <a:latin typeface="+mj-ea"/>
              </a:rPr>
              <a:t>        </a:t>
            </a: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武汉市光谷二高、宜宾市实验学校</a:t>
            </a:r>
            <a:endParaRPr lang="en-US" altLang="zh-CN" sz="1000" dirty="0">
              <a:solidFill>
                <a:schemeClr val="tx1">
                  <a:lumMod val="75000"/>
                  <a:lumOff val="25000"/>
                </a:schemeClr>
              </a:solidFill>
              <a:latin typeface="+mj-ea"/>
            </a:endParaRPr>
          </a:p>
          <a:p>
            <a:pPr fontAlgn="auto">
              <a:lnSpc>
                <a:spcPct val="200000"/>
              </a:lnSpc>
            </a:pP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陕西省方新小学</a:t>
            </a:r>
            <a:r>
              <a:rPr lang="en-US" altLang="zh-CN" sz="1000" dirty="0">
                <a:solidFill>
                  <a:schemeClr val="tx1">
                    <a:lumMod val="75000"/>
                    <a:lumOff val="25000"/>
                  </a:schemeClr>
                </a:solidFill>
                <a:latin typeface="+mj-ea"/>
              </a:rPr>
              <a:t>        </a:t>
            </a: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福州八中</a:t>
            </a:r>
            <a:r>
              <a:rPr lang="en-US" altLang="zh-CN" sz="1000" dirty="0">
                <a:solidFill>
                  <a:schemeClr val="tx1">
                    <a:lumMod val="75000"/>
                    <a:lumOff val="25000"/>
                  </a:schemeClr>
                </a:solidFill>
                <a:latin typeface="+mj-ea"/>
              </a:rPr>
              <a:t>        </a:t>
            </a: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深圳中学</a:t>
            </a:r>
            <a:r>
              <a:rPr lang="en-US" altLang="zh-CN" sz="1000" dirty="0">
                <a:solidFill>
                  <a:schemeClr val="tx1">
                    <a:lumMod val="75000"/>
                    <a:lumOff val="25000"/>
                  </a:schemeClr>
                </a:solidFill>
                <a:latin typeface="+mj-ea"/>
              </a:rPr>
              <a:t>         </a:t>
            </a:r>
            <a:r>
              <a:rPr lang="zh-CN" altLang="en-US" sz="1000" dirty="0">
                <a:solidFill>
                  <a:srgbClr val="1ABDFB"/>
                </a:solidFill>
                <a:latin typeface="+mj-ea"/>
              </a:rPr>
              <a:t>★</a:t>
            </a:r>
            <a:r>
              <a:rPr lang="en-US" altLang="zh-CN" sz="1000" dirty="0">
                <a:solidFill>
                  <a:srgbClr val="1ABDFB"/>
                </a:solidFill>
                <a:latin typeface="+mj-ea"/>
              </a:rPr>
              <a:t> </a:t>
            </a:r>
            <a:r>
              <a:rPr lang="zh-CN" altLang="en-US" sz="1000" dirty="0">
                <a:solidFill>
                  <a:schemeClr val="tx1">
                    <a:lumMod val="75000"/>
                    <a:lumOff val="25000"/>
                  </a:schemeClr>
                </a:solidFill>
                <a:latin typeface="+mj-ea"/>
              </a:rPr>
              <a:t>乌鲁木齐市第一中学、昌吉第九中学</a:t>
            </a:r>
            <a:endParaRPr lang="zh-CN" altLang="en-US" sz="1000" dirty="0">
              <a:solidFill>
                <a:schemeClr val="tx1">
                  <a:lumMod val="75000"/>
                  <a:lumOff val="25000"/>
                </a:schemeClr>
              </a:solidFill>
              <a:latin typeface="+mj-ea"/>
            </a:endParaRPr>
          </a:p>
        </p:txBody>
      </p:sp>
      <p:sp>
        <p:nvSpPr>
          <p:cNvPr id="19" name="文本框 18"/>
          <p:cNvSpPr txBox="1"/>
          <p:nvPr/>
        </p:nvSpPr>
        <p:spPr>
          <a:xfrm>
            <a:off x="634365" y="397510"/>
            <a:ext cx="5606415" cy="645160"/>
          </a:xfrm>
          <a:prstGeom prst="rect">
            <a:avLst/>
          </a:prstGeom>
          <a:noFill/>
        </p:spPr>
        <p:txBody>
          <a:bodyPr wrap="square" rtlCol="0">
            <a:spAutoFit/>
          </a:bodyPr>
          <a:p>
            <a:pPr algn="l"/>
            <a:r>
              <a:rPr lang="zh-CN" altLang="en-US" sz="3600">
                <a:solidFill>
                  <a:srgbClr val="595959"/>
                </a:solidFill>
                <a:latin typeface="胡晓波男神体" panose="02010600030101010101" charset="-122"/>
                <a:ea typeface="胡晓波男神体" panose="02010600030101010101" charset="-122"/>
                <a:cs typeface="汉仪晓波花月圆W" panose="02010600030101010101" charset="-122"/>
                <a:sym typeface="汉仪晓波折纸体简" panose="00020600040101010101" charset="-122"/>
              </a:rPr>
              <a:t>行业客户及合作伙伴</a:t>
            </a:r>
            <a:r>
              <a:rPr lang="en-US" altLang="zh-CN" sz="3600">
                <a:solidFill>
                  <a:srgbClr val="595959"/>
                </a:solidFill>
                <a:latin typeface="胡晓波男神体" panose="02010600030101010101" charset="-122"/>
                <a:ea typeface="胡晓波男神体" panose="02010600030101010101" charset="-122"/>
                <a:cs typeface="汉仪晓波花月圆W" panose="02010600030101010101" charset="-122"/>
                <a:sym typeface="汉仪晓波折纸体简" panose="00020600040101010101" charset="-122"/>
              </a:rPr>
              <a:t>(</a:t>
            </a:r>
            <a:r>
              <a:rPr lang="zh-CN" altLang="en-US" sz="3600">
                <a:solidFill>
                  <a:srgbClr val="595959"/>
                </a:solidFill>
                <a:latin typeface="胡晓波男神体" panose="02010600030101010101" charset="-122"/>
                <a:ea typeface="胡晓波男神体" panose="02010600030101010101" charset="-122"/>
                <a:cs typeface="汉仪晓波花月圆W" panose="02010600030101010101" charset="-122"/>
                <a:sym typeface="汉仪晓波折纸体简" panose="00020600040101010101" charset="-122"/>
              </a:rPr>
              <a:t>国内</a:t>
            </a:r>
            <a:r>
              <a:rPr lang="en-US" altLang="zh-CN" sz="3600">
                <a:solidFill>
                  <a:srgbClr val="595959"/>
                </a:solidFill>
                <a:latin typeface="胡晓波男神体" panose="02010600030101010101" charset="-122"/>
                <a:ea typeface="胡晓波男神体" panose="02010600030101010101" charset="-122"/>
                <a:cs typeface="汉仪晓波花月圆W" panose="02010600030101010101" charset="-122"/>
                <a:sym typeface="汉仪晓波折纸体简" panose="00020600040101010101" charset="-122"/>
              </a:rPr>
              <a:t>)</a:t>
            </a:r>
            <a:endParaRPr lang="zh-CN" sz="3600">
              <a:solidFill>
                <a:schemeClr val="tx1">
                  <a:lumMod val="75000"/>
                  <a:lumOff val="25000"/>
                </a:schemeClr>
              </a:solidFill>
              <a:latin typeface="苹方 特粗" panose="020B0800000000000000" charset="-122"/>
              <a:ea typeface="苹方 特粗" panose="020B0800000000000000" charset="-122"/>
              <a:cs typeface="胡晓波男神体" panose="02010600030101010101" charset="-122"/>
            </a:endParaRPr>
          </a:p>
        </p:txBody>
      </p:sp>
      <p:sp>
        <p:nvSpPr>
          <p:cNvPr id="29" name="文本框 28"/>
          <p:cNvSpPr txBox="1"/>
          <p:nvPr/>
        </p:nvSpPr>
        <p:spPr>
          <a:xfrm>
            <a:off x="634365" y="918845"/>
            <a:ext cx="5055235" cy="337185"/>
          </a:xfrm>
          <a:prstGeom prst="rect">
            <a:avLst/>
          </a:prstGeom>
          <a:noFill/>
        </p:spPr>
        <p:txBody>
          <a:bodyPr wrap="square" rtlCol="0">
            <a:spAutoFit/>
          </a:bodyPr>
          <a:p>
            <a:pPr algn="l"/>
            <a:r>
              <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rPr>
              <a:t>Industry customers and partners (domestic)</a:t>
            </a:r>
            <a:endParaRPr sz="1600">
              <a:solidFill>
                <a:schemeClr val="tx1">
                  <a:lumMod val="85000"/>
                  <a:lumOff val="15000"/>
                </a:schemeClr>
              </a:solidFill>
              <a:latin typeface="苹方 常规" panose="020B0300000000000000" charset="-122"/>
              <a:ea typeface="苹方 常规" panose="020B0300000000000000" charset="-122"/>
              <a:cs typeface="胡晓波男神体" panose="02010600030101010101" charset="-122"/>
              <a:sym typeface="+mn-ea"/>
            </a:endParaRPr>
          </a:p>
        </p:txBody>
      </p:sp>
      <p:grpSp>
        <p:nvGrpSpPr>
          <p:cNvPr id="11" name="组合 10"/>
          <p:cNvGrpSpPr/>
          <p:nvPr/>
        </p:nvGrpSpPr>
        <p:grpSpPr>
          <a:xfrm>
            <a:off x="767715" y="1268730"/>
            <a:ext cx="664210" cy="142240"/>
            <a:chOff x="1209" y="1998"/>
            <a:chExt cx="1046" cy="224"/>
          </a:xfrm>
        </p:grpSpPr>
        <p:sp>
          <p:nvSpPr>
            <p:cNvPr id="12" name="菱形 11"/>
            <p:cNvSpPr/>
            <p:nvPr/>
          </p:nvSpPr>
          <p:spPr>
            <a:xfrm>
              <a:off x="1209" y="1998"/>
              <a:ext cx="224" cy="224"/>
            </a:xfrm>
            <a:prstGeom prst="diamond">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5" name="菱形 34"/>
            <p:cNvSpPr/>
            <p:nvPr/>
          </p:nvSpPr>
          <p:spPr>
            <a:xfrm>
              <a:off x="1483" y="1998"/>
              <a:ext cx="224" cy="224"/>
            </a:xfrm>
            <a:prstGeom prst="diamond">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6" name="菱形 35"/>
            <p:cNvSpPr/>
            <p:nvPr/>
          </p:nvSpPr>
          <p:spPr>
            <a:xfrm>
              <a:off x="1757" y="1998"/>
              <a:ext cx="224" cy="224"/>
            </a:xfrm>
            <a:prstGeom prst="diamond">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菱形 12"/>
            <p:cNvSpPr/>
            <p:nvPr/>
          </p:nvSpPr>
          <p:spPr>
            <a:xfrm>
              <a:off x="2031" y="1998"/>
              <a:ext cx="224" cy="224"/>
            </a:xfrm>
            <a:prstGeom prst="diamond">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UNIT_PLACING_PICTURE_USER_VIEWPORT" val="{&quot;height&quot;:8127,&quot;width&quot;:19200}"/>
</p:tagLst>
</file>

<file path=ppt/tags/tag66.xml><?xml version="1.0" encoding="utf-8"?>
<p:tagLst xmlns:p="http://schemas.openxmlformats.org/presentationml/2006/main">
  <p:tag name="KSO_WM_UNIT_PLACING_PICTURE_USER_VIEWPORT" val="{&quot;height&quot;:10327,&quot;width&quot;:19200}"/>
</p:tagLst>
</file>

<file path=ppt/tags/tag67.xml><?xml version="1.0" encoding="utf-8"?>
<p:tagLst xmlns:p="http://schemas.openxmlformats.org/presentationml/2006/main">
  <p:tag name="REFSHAPE" val="1162982604"/>
  <p:tag name="KSO_WM_UNIT_PLACING_PICTURE_USER_VIEWPORT" val="{&quot;height&quot;:7140.3669291338583,&quot;width&quot;:15720.807874015747}"/>
</p:tagLst>
</file>

<file path=ppt/tags/tag68.xml><?xml version="1.0" encoding="utf-8"?>
<p:tagLst xmlns:p="http://schemas.openxmlformats.org/presentationml/2006/main">
  <p:tag name="KSO_WM_UNIT_PLACING_PICTURE_USER_VIEWPORT" val="{&quot;height&quot;:3274,&quot;width&quot;:4901}"/>
</p:tagLst>
</file>

<file path=ppt/tags/tag69.xml><?xml version="1.0" encoding="utf-8"?>
<p:tagLst xmlns:p="http://schemas.openxmlformats.org/presentationml/2006/main">
  <p:tag name="KSO_WM_UNIT_PLACING_PICTURE_USER_VIEWPORT" val="{&quot;height&quot;:4482,&quot;width&quot;:1228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COMMONDATA" val="eyJoZGlkIjoiMTU5ZGU0NDdiNDAyNDU4MTQ1MDlmNmRhZDZkYzc1ZmE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9297</Words>
  <Application>WPS 演示</Application>
  <PresentationFormat>宽屏</PresentationFormat>
  <Paragraphs>932</Paragraphs>
  <Slides>44</Slides>
  <Notes>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44</vt:i4>
      </vt:variant>
    </vt:vector>
  </HeadingPairs>
  <TitlesOfParts>
    <vt:vector size="61" baseType="lpstr">
      <vt:lpstr>Arial</vt:lpstr>
      <vt:lpstr>宋体</vt:lpstr>
      <vt:lpstr>Wingdings</vt:lpstr>
      <vt:lpstr>Wingdings</vt:lpstr>
      <vt:lpstr>微软雅黑</vt:lpstr>
      <vt:lpstr>汉仪黑方简</vt:lpstr>
      <vt:lpstr>黑体</vt:lpstr>
      <vt:lpstr>汉仪晓波花月圆W</vt:lpstr>
      <vt:lpstr>汉仪晓波折纸体简</vt:lpstr>
      <vt:lpstr>思源黑体 CN Heavy</vt:lpstr>
      <vt:lpstr>胡晓波男神体</vt:lpstr>
      <vt:lpstr>苹方 常规</vt:lpstr>
      <vt:lpstr>苹方 特粗</vt:lpstr>
      <vt:lpstr>思源黑体 CN Medium</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岁月暗恋的无邪</cp:lastModifiedBy>
  <cp:revision>180</cp:revision>
  <dcterms:created xsi:type="dcterms:W3CDTF">2022-06-07T14:47:00Z</dcterms:created>
  <dcterms:modified xsi:type="dcterms:W3CDTF">2022-06-08T10:06:43Z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05F54F767B184FD7AB9FF6C0DE00EEFA</vt:lpwstr>
  </property>
</Properties>
</file>